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oppins Bold" charset="1" panose="00000800000000000000"/>
      <p:regular r:id="rId17"/>
    </p:embeddedFont>
    <p:embeddedFont>
      <p:font typeface="Poppins" charset="1" panose="00000500000000000000"/>
      <p:regular r:id="rId18"/>
    </p:embeddedFont>
    <p:embeddedFont>
      <p:font typeface="Open Sans" charset="1" panose="00000000000000000000"/>
      <p:regular r:id="rId19"/>
    </p:embeddedFont>
    <p:embeddedFont>
      <p:font typeface="Open Sans Bold" charset="1" panose="00000000000000000000"/>
      <p:regular r:id="rId20"/>
    </p:embeddedFont>
    <p:embeddedFont>
      <p:font typeface="TT Backwards Bold" charset="1" panose="02000806040000020004"/>
      <p:regular r:id="rId21"/>
    </p:embeddedFont>
    <p:embeddedFont>
      <p:font typeface="Montserrat" charset="1" panose="00000500000000000000"/>
      <p:regular r:id="rId22"/>
    </p:embeddedFont>
    <p:embeddedFont>
      <p:font typeface="Better Together Caps" charset="1" panose="0200050600000002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38.png" Type="http://schemas.openxmlformats.org/officeDocument/2006/relationships/image"/><Relationship Id="rId14" Target="../media/image3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1242272" y="1679641"/>
            <a:ext cx="3530079" cy="6984868"/>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94468" t="0" r="-94468"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9733660" y="4327316"/>
            <a:ext cx="2191972" cy="4337193"/>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58351" t="0" r="-58351"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p:nvPr/>
        </p:nvGrpSpPr>
        <p:grpSpPr>
          <a:xfrm rot="0">
            <a:off x="1828563" y="6819007"/>
            <a:ext cx="4780043" cy="739073"/>
            <a:chOff x="0" y="0"/>
            <a:chExt cx="4857239" cy="751008"/>
          </a:xfrm>
        </p:grpSpPr>
        <p:sp>
          <p:nvSpPr>
            <p:cNvPr name="Freeform 33" id="33"/>
            <p:cNvSpPr/>
            <p:nvPr/>
          </p:nvSpPr>
          <p:spPr>
            <a:xfrm flipH="false" flipV="false" rot="0">
              <a:off x="0" y="0"/>
              <a:ext cx="4857239" cy="751008"/>
            </a:xfrm>
            <a:custGeom>
              <a:avLst/>
              <a:gdLst/>
              <a:ahLst/>
              <a:cxnLst/>
              <a:rect r="r" b="b" t="t" l="l"/>
              <a:pathLst>
                <a:path h="751008" w="4857239">
                  <a:moveTo>
                    <a:pt x="161963" y="0"/>
                  </a:moveTo>
                  <a:lnTo>
                    <a:pt x="4695276" y="0"/>
                  </a:lnTo>
                  <a:cubicBezTo>
                    <a:pt x="4738231" y="0"/>
                    <a:pt x="4779427" y="17064"/>
                    <a:pt x="4809801" y="47438"/>
                  </a:cubicBezTo>
                  <a:cubicBezTo>
                    <a:pt x="4840175" y="77812"/>
                    <a:pt x="4857239" y="119008"/>
                    <a:pt x="4857239" y="161963"/>
                  </a:cubicBezTo>
                  <a:lnTo>
                    <a:pt x="4857239" y="589045"/>
                  </a:lnTo>
                  <a:cubicBezTo>
                    <a:pt x="4857239" y="632000"/>
                    <a:pt x="4840175" y="673196"/>
                    <a:pt x="4809801" y="703570"/>
                  </a:cubicBezTo>
                  <a:cubicBezTo>
                    <a:pt x="4779427" y="733944"/>
                    <a:pt x="4738231" y="751008"/>
                    <a:pt x="4695276" y="751008"/>
                  </a:cubicBezTo>
                  <a:lnTo>
                    <a:pt x="161963" y="751008"/>
                  </a:lnTo>
                  <a:cubicBezTo>
                    <a:pt x="119008" y="751008"/>
                    <a:pt x="77812" y="733944"/>
                    <a:pt x="47438" y="703570"/>
                  </a:cubicBezTo>
                  <a:cubicBezTo>
                    <a:pt x="17064" y="673196"/>
                    <a:pt x="0" y="632000"/>
                    <a:pt x="0" y="589045"/>
                  </a:cubicBezTo>
                  <a:lnTo>
                    <a:pt x="0" y="161963"/>
                  </a:lnTo>
                  <a:cubicBezTo>
                    <a:pt x="0" y="119008"/>
                    <a:pt x="17064" y="77812"/>
                    <a:pt x="47438" y="47438"/>
                  </a:cubicBezTo>
                  <a:cubicBezTo>
                    <a:pt x="77812" y="17064"/>
                    <a:pt x="119008" y="0"/>
                    <a:pt x="161963" y="0"/>
                  </a:cubicBezTo>
                  <a:close/>
                </a:path>
              </a:pathLst>
            </a:custGeom>
            <a:gradFill rotWithShape="true">
              <a:gsLst>
                <a:gs pos="0">
                  <a:srgbClr val="FF00E6">
                    <a:alpha val="100000"/>
                  </a:srgbClr>
                </a:gs>
                <a:gs pos="100000">
                  <a:srgbClr val="60057F">
                    <a:alpha val="100000"/>
                  </a:srgbClr>
                </a:gs>
              </a:gsLst>
              <a:lin ang="2700000"/>
            </a:gradFill>
          </p:spPr>
        </p:sp>
        <p:sp>
          <p:nvSpPr>
            <p:cNvPr name="TextBox 34" id="34"/>
            <p:cNvSpPr txBox="true"/>
            <p:nvPr/>
          </p:nvSpPr>
          <p:spPr>
            <a:xfrm>
              <a:off x="0" y="-38100"/>
              <a:ext cx="4857239" cy="78910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4194579" y="3885668"/>
            <a:ext cx="2420024" cy="4778841"/>
          </a:xfrm>
          <a:custGeom>
            <a:avLst/>
            <a:gdLst/>
            <a:ahLst/>
            <a:cxnLst/>
            <a:rect r="r" b="b" t="t" l="l"/>
            <a:pathLst>
              <a:path h="4778841" w="2420024">
                <a:moveTo>
                  <a:pt x="0" y="0"/>
                </a:moveTo>
                <a:lnTo>
                  <a:pt x="2420024" y="0"/>
                </a:lnTo>
                <a:lnTo>
                  <a:pt x="2420024" y="4778841"/>
                </a:lnTo>
                <a:lnTo>
                  <a:pt x="0" y="4778841"/>
                </a:lnTo>
                <a:lnTo>
                  <a:pt x="0" y="0"/>
                </a:lnTo>
                <a:close/>
              </a:path>
            </a:pathLst>
          </a:custGeom>
          <a:blipFill>
            <a:blip r:embed="rId6"/>
            <a:stretch>
              <a:fillRect l="-72942" t="-8912" r="-65817" b="-11997"/>
            </a:stretch>
          </a:blipFill>
        </p:spPr>
      </p:sp>
      <p:sp>
        <p:nvSpPr>
          <p:cNvPr name="TextBox 36" id="36"/>
          <p:cNvSpPr txBox="true"/>
          <p:nvPr/>
        </p:nvSpPr>
        <p:spPr>
          <a:xfrm rot="0">
            <a:off x="1011679" y="508149"/>
            <a:ext cx="1633768" cy="207645"/>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Bold"/>
              </a:rPr>
              <a:t>Healthio Company</a:t>
            </a:r>
          </a:p>
        </p:txBody>
      </p:sp>
      <p:sp>
        <p:nvSpPr>
          <p:cNvPr name="TextBox 37" id="37"/>
          <p:cNvSpPr txBox="true"/>
          <p:nvPr/>
        </p:nvSpPr>
        <p:spPr>
          <a:xfrm rot="0">
            <a:off x="15940842" y="508149"/>
            <a:ext cx="9784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Contact</a:t>
            </a:r>
          </a:p>
        </p:txBody>
      </p:sp>
      <p:sp>
        <p:nvSpPr>
          <p:cNvPr name="TextBox 38" id="38"/>
          <p:cNvSpPr txBox="true"/>
          <p:nvPr/>
        </p:nvSpPr>
        <p:spPr>
          <a:xfrm rot="0">
            <a:off x="14385046" y="508149"/>
            <a:ext cx="1060497"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About Us</a:t>
            </a:r>
          </a:p>
        </p:txBody>
      </p:sp>
      <p:sp>
        <p:nvSpPr>
          <p:cNvPr name="TextBox 39" id="39"/>
          <p:cNvSpPr txBox="true"/>
          <p:nvPr/>
        </p:nvSpPr>
        <p:spPr>
          <a:xfrm rot="0">
            <a:off x="13154289" y="508149"/>
            <a:ext cx="735456"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Service</a:t>
            </a:r>
          </a:p>
        </p:txBody>
      </p:sp>
      <p:sp>
        <p:nvSpPr>
          <p:cNvPr name="TextBox 40" id="40"/>
          <p:cNvSpPr txBox="true"/>
          <p:nvPr/>
        </p:nvSpPr>
        <p:spPr>
          <a:xfrm rot="0">
            <a:off x="11898530" y="508149"/>
            <a:ext cx="8097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Home</a:t>
            </a:r>
          </a:p>
        </p:txBody>
      </p:sp>
      <p:sp>
        <p:nvSpPr>
          <p:cNvPr name="TextBox 41" id="41"/>
          <p:cNvSpPr txBox="true"/>
          <p:nvPr/>
        </p:nvSpPr>
        <p:spPr>
          <a:xfrm rot="0">
            <a:off x="1540356" y="989035"/>
            <a:ext cx="9413710" cy="2636266"/>
          </a:xfrm>
          <a:prstGeom prst="rect">
            <a:avLst/>
          </a:prstGeom>
        </p:spPr>
        <p:txBody>
          <a:bodyPr anchor="t" rtlCol="false" tIns="0" lIns="0" bIns="0" rIns="0">
            <a:spAutoFit/>
          </a:bodyPr>
          <a:lstStyle/>
          <a:p>
            <a:pPr algn="l">
              <a:lnSpc>
                <a:spcPts val="20711"/>
              </a:lnSpc>
              <a:spcBef>
                <a:spcPct val="0"/>
              </a:spcBef>
            </a:pPr>
            <a:r>
              <a:rPr lang="en-US" sz="14794">
                <a:solidFill>
                  <a:srgbClr val="FFFFFF"/>
                </a:solidFill>
                <a:latin typeface="Poppins"/>
              </a:rPr>
              <a:t>HEALTHIO</a:t>
            </a:r>
          </a:p>
        </p:txBody>
      </p:sp>
      <p:sp>
        <p:nvSpPr>
          <p:cNvPr name="TextBox 42" id="42"/>
          <p:cNvSpPr txBox="true"/>
          <p:nvPr/>
        </p:nvSpPr>
        <p:spPr>
          <a:xfrm rot="0">
            <a:off x="1664756" y="3086419"/>
            <a:ext cx="6364407" cy="684631"/>
          </a:xfrm>
          <a:prstGeom prst="rect">
            <a:avLst/>
          </a:prstGeom>
        </p:spPr>
        <p:txBody>
          <a:bodyPr anchor="t" rtlCol="false" tIns="0" lIns="0" bIns="0" rIns="0">
            <a:spAutoFit/>
          </a:bodyPr>
          <a:lstStyle/>
          <a:p>
            <a:pPr algn="l">
              <a:lnSpc>
                <a:spcPts val="5314"/>
              </a:lnSpc>
              <a:spcBef>
                <a:spcPct val="0"/>
              </a:spcBef>
            </a:pPr>
            <a:r>
              <a:rPr lang="en-US" sz="3796">
                <a:solidFill>
                  <a:srgbClr val="FF00E6"/>
                </a:solidFill>
                <a:latin typeface="Poppins Bold"/>
              </a:rPr>
              <a:t>WELLNESS, REDEFINED</a:t>
            </a:r>
          </a:p>
        </p:txBody>
      </p:sp>
      <p:sp>
        <p:nvSpPr>
          <p:cNvPr name="TextBox 43" id="43"/>
          <p:cNvSpPr txBox="true"/>
          <p:nvPr/>
        </p:nvSpPr>
        <p:spPr>
          <a:xfrm rot="0">
            <a:off x="2189958" y="7034910"/>
            <a:ext cx="4057253" cy="259715"/>
          </a:xfrm>
          <a:prstGeom prst="rect">
            <a:avLst/>
          </a:prstGeom>
        </p:spPr>
        <p:txBody>
          <a:bodyPr anchor="t" rtlCol="false" tIns="0" lIns="0" bIns="0" rIns="0">
            <a:spAutoFit/>
          </a:bodyPr>
          <a:lstStyle/>
          <a:p>
            <a:pPr algn="ctr">
              <a:lnSpc>
                <a:spcPts val="1960"/>
              </a:lnSpc>
              <a:spcBef>
                <a:spcPct val="0"/>
              </a:spcBef>
            </a:pPr>
            <a:r>
              <a:rPr lang="en-US" sz="1400" spc="397">
                <a:solidFill>
                  <a:srgbClr val="FFFFFF"/>
                </a:solidFill>
                <a:latin typeface="Poppins"/>
              </a:rPr>
              <a:t>WWW.HEALTHIO.COM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2462652">
            <a:off x="5075227" y="-1306951"/>
            <a:ext cx="3127859" cy="6189006"/>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07608" t="0" r="-7792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2462652">
            <a:off x="2299117" y="1081774"/>
            <a:ext cx="3127859" cy="6189006"/>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82193" t="0" r="-186201"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2462652">
            <a:off x="-258867" y="3490655"/>
            <a:ext cx="3127859" cy="6189006"/>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02945" t="0" r="-164428" b="0"/>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a:grpSpLocks noChangeAspect="true"/>
          </p:cNvGrpSpPr>
          <p:nvPr/>
        </p:nvGrpSpPr>
        <p:grpSpPr>
          <a:xfrm rot="-2462652">
            <a:off x="9609617" y="3764994"/>
            <a:ext cx="3127859" cy="6189006"/>
            <a:chOff x="0" y="0"/>
            <a:chExt cx="2620010" cy="5184140"/>
          </a:xfrm>
        </p:grpSpPr>
        <p:sp>
          <p:nvSpPr>
            <p:cNvPr name="Freeform 43" id="4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4" id="4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58335" t="0" r="-66718" b="0"/>
              </a:stretch>
            </a:blipFill>
          </p:spPr>
        </p:sp>
        <p:sp>
          <p:nvSpPr>
            <p:cNvPr name="Freeform 45" id="4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6" id="4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7" id="4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0" id="5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1" id="5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2" id="52"/>
          <p:cNvGrpSpPr>
            <a:grpSpLocks noChangeAspect="true"/>
          </p:cNvGrpSpPr>
          <p:nvPr/>
        </p:nvGrpSpPr>
        <p:grpSpPr>
          <a:xfrm rot="-2462652">
            <a:off x="6833507" y="6153719"/>
            <a:ext cx="3127859" cy="6189006"/>
            <a:chOff x="0" y="0"/>
            <a:chExt cx="2620010" cy="5184140"/>
          </a:xfrm>
        </p:grpSpPr>
        <p:sp>
          <p:nvSpPr>
            <p:cNvPr name="Freeform 53" id="5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4" id="5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48399" t="0" r="-176655" b="0"/>
              </a:stretch>
            </a:blipFill>
          </p:spPr>
        </p:sp>
        <p:sp>
          <p:nvSpPr>
            <p:cNvPr name="Freeform 55" id="5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6" id="5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7" id="5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8" id="5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9" id="5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0" id="6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1" id="6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62" id="62"/>
          <p:cNvGrpSpPr>
            <a:grpSpLocks noChangeAspect="true"/>
          </p:cNvGrpSpPr>
          <p:nvPr/>
        </p:nvGrpSpPr>
        <p:grpSpPr>
          <a:xfrm rot="-2462652">
            <a:off x="4275524" y="8562599"/>
            <a:ext cx="3127859" cy="6189006"/>
            <a:chOff x="0" y="0"/>
            <a:chExt cx="2620010" cy="5184140"/>
          </a:xfrm>
        </p:grpSpPr>
        <p:sp>
          <p:nvSpPr>
            <p:cNvPr name="Freeform 63" id="6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4" id="6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63986" t="0" r="-161067" b="0"/>
              </a:stretch>
            </a:blipFill>
          </p:spPr>
        </p:sp>
        <p:sp>
          <p:nvSpPr>
            <p:cNvPr name="Freeform 65" id="6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6" id="6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67" id="6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68" id="6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69" id="6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70" id="7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71" id="7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72" id="72"/>
          <p:cNvGrpSpPr/>
          <p:nvPr/>
        </p:nvGrpSpPr>
        <p:grpSpPr>
          <a:xfrm rot="0">
            <a:off x="14870476" y="3438747"/>
            <a:ext cx="1311811" cy="59926"/>
            <a:chOff x="0" y="0"/>
            <a:chExt cx="274578" cy="12543"/>
          </a:xfrm>
        </p:grpSpPr>
        <p:sp>
          <p:nvSpPr>
            <p:cNvPr name="Freeform 73" id="7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74" id="7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75" id="75"/>
          <p:cNvSpPr txBox="true"/>
          <p:nvPr/>
        </p:nvSpPr>
        <p:spPr>
          <a:xfrm rot="0">
            <a:off x="1011679" y="508149"/>
            <a:ext cx="1633768" cy="207645"/>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Bold"/>
              </a:rPr>
              <a:t>Healthio Company</a:t>
            </a:r>
          </a:p>
        </p:txBody>
      </p:sp>
      <p:sp>
        <p:nvSpPr>
          <p:cNvPr name="TextBox 76" id="76"/>
          <p:cNvSpPr txBox="true"/>
          <p:nvPr/>
        </p:nvSpPr>
        <p:spPr>
          <a:xfrm rot="0">
            <a:off x="15940842" y="508149"/>
            <a:ext cx="9784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Contact</a:t>
            </a:r>
          </a:p>
        </p:txBody>
      </p:sp>
      <p:sp>
        <p:nvSpPr>
          <p:cNvPr name="TextBox 77" id="77"/>
          <p:cNvSpPr txBox="true"/>
          <p:nvPr/>
        </p:nvSpPr>
        <p:spPr>
          <a:xfrm rot="0">
            <a:off x="14385046" y="508149"/>
            <a:ext cx="1060497"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About Us</a:t>
            </a:r>
          </a:p>
        </p:txBody>
      </p:sp>
      <p:sp>
        <p:nvSpPr>
          <p:cNvPr name="TextBox 78" id="78"/>
          <p:cNvSpPr txBox="true"/>
          <p:nvPr/>
        </p:nvSpPr>
        <p:spPr>
          <a:xfrm rot="0">
            <a:off x="13154289" y="508149"/>
            <a:ext cx="735456"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Service</a:t>
            </a:r>
          </a:p>
        </p:txBody>
      </p:sp>
      <p:sp>
        <p:nvSpPr>
          <p:cNvPr name="TextBox 79" id="79"/>
          <p:cNvSpPr txBox="true"/>
          <p:nvPr/>
        </p:nvSpPr>
        <p:spPr>
          <a:xfrm rot="0">
            <a:off x="11898530" y="508149"/>
            <a:ext cx="8097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Home</a:t>
            </a:r>
          </a:p>
        </p:txBody>
      </p:sp>
      <p:sp>
        <p:nvSpPr>
          <p:cNvPr name="TextBox 80" id="80"/>
          <p:cNvSpPr txBox="true"/>
          <p:nvPr/>
        </p:nvSpPr>
        <p:spPr>
          <a:xfrm rot="0">
            <a:off x="11301549" y="2124082"/>
            <a:ext cx="4880738" cy="910819"/>
          </a:xfrm>
          <a:prstGeom prst="rect">
            <a:avLst/>
          </a:prstGeom>
        </p:spPr>
        <p:txBody>
          <a:bodyPr anchor="t" rtlCol="false" tIns="0" lIns="0" bIns="0" rIns="0">
            <a:spAutoFit/>
          </a:bodyPr>
          <a:lstStyle/>
          <a:p>
            <a:pPr algn="r">
              <a:lnSpc>
                <a:spcPts val="6714"/>
              </a:lnSpc>
            </a:pPr>
            <a:r>
              <a:rPr lang="en-US" sz="5738">
                <a:solidFill>
                  <a:srgbClr val="FFFFFF"/>
                </a:solidFill>
                <a:latin typeface="Poppins Bold"/>
              </a:rPr>
              <a:t>Thank You</a:t>
            </a:r>
          </a:p>
        </p:txBody>
      </p:sp>
      <p:sp>
        <p:nvSpPr>
          <p:cNvPr name="TextBox 81" id="81"/>
          <p:cNvSpPr txBox="true"/>
          <p:nvPr/>
        </p:nvSpPr>
        <p:spPr>
          <a:xfrm rot="0">
            <a:off x="13741918" y="4157227"/>
            <a:ext cx="2688155" cy="1036320"/>
          </a:xfrm>
          <a:prstGeom prst="rect">
            <a:avLst/>
          </a:prstGeom>
        </p:spPr>
        <p:txBody>
          <a:bodyPr anchor="t" rtlCol="false" tIns="0" lIns="0" bIns="0" rIns="0">
            <a:spAutoFit/>
          </a:bodyPr>
          <a:lstStyle/>
          <a:p>
            <a:pPr algn="r">
              <a:lnSpc>
                <a:spcPts val="1680"/>
              </a:lnSpc>
            </a:pPr>
            <a:r>
              <a:rPr lang="en-US" sz="1200">
                <a:solidFill>
                  <a:srgbClr val="FFFFFF"/>
                </a:solidFill>
                <a:latin typeface="Open Sans"/>
              </a:rPr>
              <a:t>Thank you for choosing us! We appreciate your trust and look forward to serving you again soon.</a:t>
            </a:r>
          </a:p>
          <a:p>
            <a:pPr algn="r">
              <a:lnSpc>
                <a:spcPts val="1680"/>
              </a:lnSpc>
            </a:pPr>
          </a:p>
          <a:p>
            <a:pPr algn="r">
              <a:lnSpc>
                <a:spcPts val="168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11679" y="508149"/>
            <a:ext cx="1633768" cy="207645"/>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Bold"/>
              </a:rPr>
              <a:t>Healthio Company</a:t>
            </a:r>
          </a:p>
        </p:txBody>
      </p:sp>
      <p:sp>
        <p:nvSpPr>
          <p:cNvPr name="TextBox 13" id="13"/>
          <p:cNvSpPr txBox="true"/>
          <p:nvPr/>
        </p:nvSpPr>
        <p:spPr>
          <a:xfrm rot="0">
            <a:off x="15940842" y="508149"/>
            <a:ext cx="9784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Contact</a:t>
            </a:r>
          </a:p>
        </p:txBody>
      </p:sp>
      <p:sp>
        <p:nvSpPr>
          <p:cNvPr name="TextBox 14" id="14"/>
          <p:cNvSpPr txBox="true"/>
          <p:nvPr/>
        </p:nvSpPr>
        <p:spPr>
          <a:xfrm rot="0">
            <a:off x="14385046" y="508149"/>
            <a:ext cx="1060497"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About Us</a:t>
            </a:r>
          </a:p>
        </p:txBody>
      </p:sp>
      <p:sp>
        <p:nvSpPr>
          <p:cNvPr name="TextBox 15" id="15"/>
          <p:cNvSpPr txBox="true"/>
          <p:nvPr/>
        </p:nvSpPr>
        <p:spPr>
          <a:xfrm rot="0">
            <a:off x="13154289" y="508149"/>
            <a:ext cx="735456"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Service</a:t>
            </a:r>
          </a:p>
        </p:txBody>
      </p:sp>
      <p:sp>
        <p:nvSpPr>
          <p:cNvPr name="TextBox 16" id="16"/>
          <p:cNvSpPr txBox="true"/>
          <p:nvPr/>
        </p:nvSpPr>
        <p:spPr>
          <a:xfrm rot="0">
            <a:off x="11898530" y="508149"/>
            <a:ext cx="8097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Home</a:t>
            </a:r>
          </a:p>
        </p:txBody>
      </p:sp>
      <p:grpSp>
        <p:nvGrpSpPr>
          <p:cNvPr name="Group 17" id="17"/>
          <p:cNvGrpSpPr/>
          <p:nvPr/>
        </p:nvGrpSpPr>
        <p:grpSpPr>
          <a:xfrm rot="0">
            <a:off x="1028700" y="2017415"/>
            <a:ext cx="3972370" cy="1015096"/>
            <a:chOff x="0" y="0"/>
            <a:chExt cx="1590363" cy="406400"/>
          </a:xfrm>
        </p:grpSpPr>
        <p:sp>
          <p:nvSpPr>
            <p:cNvPr name="Freeform 18" id="18"/>
            <p:cNvSpPr/>
            <p:nvPr/>
          </p:nvSpPr>
          <p:spPr>
            <a:xfrm flipH="false" flipV="false" rot="0">
              <a:off x="0" y="0"/>
              <a:ext cx="1590363" cy="406400"/>
            </a:xfrm>
            <a:custGeom>
              <a:avLst/>
              <a:gdLst/>
              <a:ahLst/>
              <a:cxnLst/>
              <a:rect r="r" b="b" t="t" l="l"/>
              <a:pathLst>
                <a:path h="406400" w="1590363">
                  <a:moveTo>
                    <a:pt x="1387163" y="0"/>
                  </a:moveTo>
                  <a:cubicBezTo>
                    <a:pt x="1499388" y="0"/>
                    <a:pt x="1590363" y="90976"/>
                    <a:pt x="1590363" y="203200"/>
                  </a:cubicBezTo>
                  <a:cubicBezTo>
                    <a:pt x="1590363" y="315424"/>
                    <a:pt x="1499388" y="406400"/>
                    <a:pt x="1387163" y="406400"/>
                  </a:cubicBezTo>
                  <a:lnTo>
                    <a:pt x="203200" y="406400"/>
                  </a:lnTo>
                  <a:cubicBezTo>
                    <a:pt x="90976" y="406400"/>
                    <a:pt x="0" y="315424"/>
                    <a:pt x="0" y="203200"/>
                  </a:cubicBezTo>
                  <a:cubicBezTo>
                    <a:pt x="0" y="90976"/>
                    <a:pt x="90976" y="0"/>
                    <a:pt x="203200" y="0"/>
                  </a:cubicBezTo>
                  <a:close/>
                </a:path>
              </a:pathLst>
            </a:custGeom>
            <a:solidFill>
              <a:srgbClr val="145DA0"/>
            </a:solidFill>
          </p:spPr>
        </p:sp>
        <p:sp>
          <p:nvSpPr>
            <p:cNvPr name="TextBox 19" id="19"/>
            <p:cNvSpPr txBox="true"/>
            <p:nvPr/>
          </p:nvSpPr>
          <p:spPr>
            <a:xfrm>
              <a:off x="0" y="-38100"/>
              <a:ext cx="1590363" cy="444500"/>
            </a:xfrm>
            <a:prstGeom prst="rect">
              <a:avLst/>
            </a:prstGeom>
          </p:spPr>
          <p:txBody>
            <a:bodyPr anchor="ctr" rtlCol="false" tIns="50800" lIns="50800" bIns="50800" rIns="50800"/>
            <a:lstStyle/>
            <a:p>
              <a:pPr algn="ctr">
                <a:lnSpc>
                  <a:spcPts val="2100"/>
                </a:lnSpc>
              </a:pPr>
            </a:p>
          </p:txBody>
        </p:sp>
      </p:grpSp>
      <p:sp>
        <p:nvSpPr>
          <p:cNvPr name="Freeform 20" id="20"/>
          <p:cNvSpPr/>
          <p:nvPr/>
        </p:nvSpPr>
        <p:spPr>
          <a:xfrm flipH="false" flipV="false" rot="0">
            <a:off x="5080587" y="2017415"/>
            <a:ext cx="1015096" cy="1015096"/>
          </a:xfrm>
          <a:custGeom>
            <a:avLst/>
            <a:gdLst/>
            <a:ahLst/>
            <a:cxnLst/>
            <a:rect r="r" b="b" t="t" l="l"/>
            <a:pathLst>
              <a:path h="1015096" w="1015096">
                <a:moveTo>
                  <a:pt x="0" y="0"/>
                </a:moveTo>
                <a:lnTo>
                  <a:pt x="1015096" y="0"/>
                </a:lnTo>
                <a:lnTo>
                  <a:pt x="1015096" y="1015096"/>
                </a:lnTo>
                <a:lnTo>
                  <a:pt x="0" y="10150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1028700" y="3131336"/>
            <a:ext cx="2360560" cy="1015096"/>
            <a:chOff x="0" y="0"/>
            <a:chExt cx="945065" cy="406400"/>
          </a:xfrm>
        </p:grpSpPr>
        <p:sp>
          <p:nvSpPr>
            <p:cNvPr name="Freeform 22" id="22"/>
            <p:cNvSpPr/>
            <p:nvPr/>
          </p:nvSpPr>
          <p:spPr>
            <a:xfrm flipH="false" flipV="false" rot="0">
              <a:off x="0" y="0"/>
              <a:ext cx="945065" cy="406400"/>
            </a:xfrm>
            <a:custGeom>
              <a:avLst/>
              <a:gdLst/>
              <a:ahLst/>
              <a:cxnLst/>
              <a:rect r="r" b="b" t="t" l="l"/>
              <a:pathLst>
                <a:path h="406400" w="945065">
                  <a:moveTo>
                    <a:pt x="741865" y="0"/>
                  </a:moveTo>
                  <a:cubicBezTo>
                    <a:pt x="854089" y="0"/>
                    <a:pt x="945065" y="90976"/>
                    <a:pt x="945065" y="203200"/>
                  </a:cubicBezTo>
                  <a:cubicBezTo>
                    <a:pt x="945065" y="315424"/>
                    <a:pt x="854089" y="406400"/>
                    <a:pt x="741865" y="406400"/>
                  </a:cubicBezTo>
                  <a:lnTo>
                    <a:pt x="203200" y="406400"/>
                  </a:lnTo>
                  <a:cubicBezTo>
                    <a:pt x="90976" y="406400"/>
                    <a:pt x="0" y="315424"/>
                    <a:pt x="0" y="203200"/>
                  </a:cubicBezTo>
                  <a:cubicBezTo>
                    <a:pt x="0" y="90976"/>
                    <a:pt x="90976" y="0"/>
                    <a:pt x="203200" y="0"/>
                  </a:cubicBezTo>
                  <a:close/>
                </a:path>
              </a:pathLst>
            </a:custGeom>
            <a:solidFill>
              <a:srgbClr val="3D8161"/>
            </a:solidFill>
          </p:spPr>
        </p:sp>
        <p:sp>
          <p:nvSpPr>
            <p:cNvPr name="TextBox 23" id="23"/>
            <p:cNvSpPr txBox="true"/>
            <p:nvPr/>
          </p:nvSpPr>
          <p:spPr>
            <a:xfrm>
              <a:off x="0" y="-38100"/>
              <a:ext cx="945065" cy="444500"/>
            </a:xfrm>
            <a:prstGeom prst="rect">
              <a:avLst/>
            </a:prstGeom>
          </p:spPr>
          <p:txBody>
            <a:bodyPr anchor="ctr" rtlCol="false" tIns="50800" lIns="50800" bIns="50800" rIns="50800"/>
            <a:lstStyle/>
            <a:p>
              <a:pPr algn="ctr">
                <a:lnSpc>
                  <a:spcPts val="2100"/>
                </a:lnSpc>
              </a:pPr>
            </a:p>
          </p:txBody>
        </p:sp>
      </p:grpSp>
      <p:grpSp>
        <p:nvGrpSpPr>
          <p:cNvPr name="Group 24" id="24"/>
          <p:cNvGrpSpPr/>
          <p:nvPr/>
        </p:nvGrpSpPr>
        <p:grpSpPr>
          <a:xfrm rot="0">
            <a:off x="3449535" y="3131336"/>
            <a:ext cx="2646148" cy="1015096"/>
            <a:chOff x="0" y="0"/>
            <a:chExt cx="1059402" cy="406400"/>
          </a:xfrm>
        </p:grpSpPr>
        <p:sp>
          <p:nvSpPr>
            <p:cNvPr name="Freeform 25" id="25"/>
            <p:cNvSpPr/>
            <p:nvPr/>
          </p:nvSpPr>
          <p:spPr>
            <a:xfrm flipH="false" flipV="false" rot="0">
              <a:off x="0" y="0"/>
              <a:ext cx="1059402" cy="406400"/>
            </a:xfrm>
            <a:custGeom>
              <a:avLst/>
              <a:gdLst/>
              <a:ahLst/>
              <a:cxnLst/>
              <a:rect r="r" b="b" t="t" l="l"/>
              <a:pathLst>
                <a:path h="406400" w="1059402">
                  <a:moveTo>
                    <a:pt x="856202" y="0"/>
                  </a:moveTo>
                  <a:cubicBezTo>
                    <a:pt x="968426" y="0"/>
                    <a:pt x="1059402" y="90976"/>
                    <a:pt x="1059402" y="203200"/>
                  </a:cubicBezTo>
                  <a:cubicBezTo>
                    <a:pt x="1059402" y="315424"/>
                    <a:pt x="968426" y="406400"/>
                    <a:pt x="856202" y="406400"/>
                  </a:cubicBezTo>
                  <a:lnTo>
                    <a:pt x="203200" y="406400"/>
                  </a:lnTo>
                  <a:cubicBezTo>
                    <a:pt x="90976" y="406400"/>
                    <a:pt x="0" y="315424"/>
                    <a:pt x="0" y="203200"/>
                  </a:cubicBezTo>
                  <a:cubicBezTo>
                    <a:pt x="0" y="90976"/>
                    <a:pt x="90976" y="0"/>
                    <a:pt x="203200" y="0"/>
                  </a:cubicBezTo>
                  <a:close/>
                </a:path>
              </a:pathLst>
            </a:custGeom>
            <a:solidFill>
              <a:srgbClr val="C63B34"/>
            </a:solidFill>
          </p:spPr>
        </p:sp>
        <p:sp>
          <p:nvSpPr>
            <p:cNvPr name="TextBox 26" id="26"/>
            <p:cNvSpPr txBox="true"/>
            <p:nvPr/>
          </p:nvSpPr>
          <p:spPr>
            <a:xfrm>
              <a:off x="0" y="-38100"/>
              <a:ext cx="1059402" cy="444500"/>
            </a:xfrm>
            <a:prstGeom prst="rect">
              <a:avLst/>
            </a:prstGeom>
          </p:spPr>
          <p:txBody>
            <a:bodyPr anchor="ctr" rtlCol="false" tIns="50800" lIns="50800" bIns="50800" rIns="50800"/>
            <a:lstStyle/>
            <a:p>
              <a:pPr algn="ctr">
                <a:lnSpc>
                  <a:spcPts val="2100"/>
                </a:lnSpc>
              </a:pPr>
            </a:p>
          </p:txBody>
        </p:sp>
      </p:grpSp>
      <p:sp>
        <p:nvSpPr>
          <p:cNvPr name="TextBox 27" id="27"/>
          <p:cNvSpPr txBox="true"/>
          <p:nvPr/>
        </p:nvSpPr>
        <p:spPr>
          <a:xfrm rot="0">
            <a:off x="1520211" y="2004388"/>
            <a:ext cx="2989347" cy="1126948"/>
          </a:xfrm>
          <a:prstGeom prst="rect">
            <a:avLst/>
          </a:prstGeom>
        </p:spPr>
        <p:txBody>
          <a:bodyPr anchor="t" rtlCol="false" tIns="0" lIns="0" bIns="0" rIns="0">
            <a:spAutoFit/>
          </a:bodyPr>
          <a:lstStyle/>
          <a:p>
            <a:pPr algn="ctr">
              <a:lnSpc>
                <a:spcPts val="9156"/>
              </a:lnSpc>
              <a:spcBef>
                <a:spcPct val="0"/>
              </a:spcBef>
            </a:pPr>
            <a:r>
              <a:rPr lang="en-US" sz="6540">
                <a:solidFill>
                  <a:srgbClr val="F7F3ED"/>
                </a:solidFill>
                <a:latin typeface="TT Backwards Bold"/>
              </a:rPr>
              <a:t>MEET</a:t>
            </a:r>
          </a:p>
        </p:txBody>
      </p:sp>
      <p:sp>
        <p:nvSpPr>
          <p:cNvPr name="TextBox 28" id="28"/>
          <p:cNvSpPr txBox="true"/>
          <p:nvPr/>
        </p:nvSpPr>
        <p:spPr>
          <a:xfrm rot="0">
            <a:off x="1292652" y="3083440"/>
            <a:ext cx="1832657" cy="1126948"/>
          </a:xfrm>
          <a:prstGeom prst="rect">
            <a:avLst/>
          </a:prstGeom>
        </p:spPr>
        <p:txBody>
          <a:bodyPr anchor="t" rtlCol="false" tIns="0" lIns="0" bIns="0" rIns="0">
            <a:spAutoFit/>
          </a:bodyPr>
          <a:lstStyle/>
          <a:p>
            <a:pPr algn="ctr">
              <a:lnSpc>
                <a:spcPts val="9156"/>
              </a:lnSpc>
              <a:spcBef>
                <a:spcPct val="0"/>
              </a:spcBef>
            </a:pPr>
            <a:r>
              <a:rPr lang="en-US" sz="6540">
                <a:solidFill>
                  <a:srgbClr val="F7F3ED"/>
                </a:solidFill>
                <a:latin typeface="TT Backwards Bold"/>
              </a:rPr>
              <a:t>OUR</a:t>
            </a:r>
          </a:p>
        </p:txBody>
      </p:sp>
      <p:sp>
        <p:nvSpPr>
          <p:cNvPr name="TextBox 29" id="29"/>
          <p:cNvSpPr txBox="true"/>
          <p:nvPr/>
        </p:nvSpPr>
        <p:spPr>
          <a:xfrm rot="0">
            <a:off x="3793574" y="3083440"/>
            <a:ext cx="2017308" cy="1126948"/>
          </a:xfrm>
          <a:prstGeom prst="rect">
            <a:avLst/>
          </a:prstGeom>
        </p:spPr>
        <p:txBody>
          <a:bodyPr anchor="t" rtlCol="false" tIns="0" lIns="0" bIns="0" rIns="0">
            <a:spAutoFit/>
          </a:bodyPr>
          <a:lstStyle/>
          <a:p>
            <a:pPr algn="ctr">
              <a:lnSpc>
                <a:spcPts val="9156"/>
              </a:lnSpc>
              <a:spcBef>
                <a:spcPct val="0"/>
              </a:spcBef>
            </a:pPr>
            <a:r>
              <a:rPr lang="en-US" sz="6540">
                <a:solidFill>
                  <a:srgbClr val="F7F3ED"/>
                </a:solidFill>
                <a:latin typeface="TT Backwards Bold"/>
              </a:rPr>
              <a:t>TEAM</a:t>
            </a:r>
          </a:p>
        </p:txBody>
      </p:sp>
      <p:grpSp>
        <p:nvGrpSpPr>
          <p:cNvPr name="Group 30" id="30"/>
          <p:cNvGrpSpPr/>
          <p:nvPr/>
        </p:nvGrpSpPr>
        <p:grpSpPr>
          <a:xfrm rot="0">
            <a:off x="6568853" y="2283249"/>
            <a:ext cx="5043927" cy="617122"/>
            <a:chOff x="0" y="0"/>
            <a:chExt cx="1016842" cy="124410"/>
          </a:xfrm>
        </p:grpSpPr>
        <p:sp>
          <p:nvSpPr>
            <p:cNvPr name="Freeform 31" id="31"/>
            <p:cNvSpPr/>
            <p:nvPr/>
          </p:nvSpPr>
          <p:spPr>
            <a:xfrm flipH="false" flipV="false" rot="0">
              <a:off x="0" y="0"/>
              <a:ext cx="1016842" cy="124410"/>
            </a:xfrm>
            <a:custGeom>
              <a:avLst/>
              <a:gdLst/>
              <a:ahLst/>
              <a:cxnLst/>
              <a:rect r="r" b="b" t="t" l="l"/>
              <a:pathLst>
                <a:path h="124410" w="1016842">
                  <a:moveTo>
                    <a:pt x="16884" y="0"/>
                  </a:moveTo>
                  <a:lnTo>
                    <a:pt x="999958" y="0"/>
                  </a:lnTo>
                  <a:cubicBezTo>
                    <a:pt x="1009283" y="0"/>
                    <a:pt x="1016842" y="7559"/>
                    <a:pt x="1016842" y="16884"/>
                  </a:cubicBezTo>
                  <a:lnTo>
                    <a:pt x="1016842" y="107526"/>
                  </a:lnTo>
                  <a:cubicBezTo>
                    <a:pt x="1016842" y="112004"/>
                    <a:pt x="1015063" y="116299"/>
                    <a:pt x="1011897" y="119465"/>
                  </a:cubicBezTo>
                  <a:cubicBezTo>
                    <a:pt x="1008730" y="122631"/>
                    <a:pt x="1004436" y="124410"/>
                    <a:pt x="999958" y="124410"/>
                  </a:cubicBezTo>
                  <a:lnTo>
                    <a:pt x="16884" y="124410"/>
                  </a:lnTo>
                  <a:cubicBezTo>
                    <a:pt x="7559" y="124410"/>
                    <a:pt x="0" y="116851"/>
                    <a:pt x="0" y="107526"/>
                  </a:cubicBezTo>
                  <a:lnTo>
                    <a:pt x="0" y="16884"/>
                  </a:lnTo>
                  <a:cubicBezTo>
                    <a:pt x="0" y="7559"/>
                    <a:pt x="7559" y="0"/>
                    <a:pt x="16884" y="0"/>
                  </a:cubicBezTo>
                  <a:close/>
                </a:path>
              </a:pathLst>
            </a:custGeom>
            <a:gradFill rotWithShape="true">
              <a:gsLst>
                <a:gs pos="0">
                  <a:srgbClr val="FF00E6">
                    <a:alpha val="100000"/>
                  </a:srgbClr>
                </a:gs>
                <a:gs pos="100000">
                  <a:srgbClr val="60057F">
                    <a:alpha val="100000"/>
                  </a:srgbClr>
                </a:gs>
              </a:gsLst>
              <a:lin ang="2700000"/>
            </a:gradFill>
            <a:ln w="9525" cap="sq">
              <a:solidFill>
                <a:srgbClr val="000000"/>
              </a:solidFill>
              <a:prstDash val="solid"/>
              <a:miter/>
            </a:ln>
          </p:spPr>
        </p:sp>
        <p:sp>
          <p:nvSpPr>
            <p:cNvPr name="TextBox 32" id="32"/>
            <p:cNvSpPr txBox="true"/>
            <p:nvPr/>
          </p:nvSpPr>
          <p:spPr>
            <a:xfrm>
              <a:off x="0" y="-38100"/>
              <a:ext cx="1016842" cy="162510"/>
            </a:xfrm>
            <a:prstGeom prst="rect">
              <a:avLst/>
            </a:prstGeom>
          </p:spPr>
          <p:txBody>
            <a:bodyPr anchor="ctr" rtlCol="false" tIns="50800" lIns="50800" bIns="50800" rIns="50800"/>
            <a:lstStyle/>
            <a:p>
              <a:pPr algn="ctr" marL="0" indent="0" lvl="0">
                <a:lnSpc>
                  <a:spcPts val="2627"/>
                </a:lnSpc>
                <a:spcBef>
                  <a:spcPct val="0"/>
                </a:spcBef>
              </a:pPr>
            </a:p>
          </p:txBody>
        </p:sp>
      </p:grpSp>
      <p:sp>
        <p:nvSpPr>
          <p:cNvPr name="TextBox 33" id="33"/>
          <p:cNvSpPr txBox="true"/>
          <p:nvPr/>
        </p:nvSpPr>
        <p:spPr>
          <a:xfrm rot="0">
            <a:off x="7629610" y="2415253"/>
            <a:ext cx="1904040" cy="315014"/>
          </a:xfrm>
          <a:prstGeom prst="rect">
            <a:avLst/>
          </a:prstGeom>
        </p:spPr>
        <p:txBody>
          <a:bodyPr anchor="t" rtlCol="false" tIns="0" lIns="0" bIns="0" rIns="0">
            <a:spAutoFit/>
          </a:bodyPr>
          <a:lstStyle/>
          <a:p>
            <a:pPr algn="l">
              <a:lnSpc>
                <a:spcPts val="2587"/>
              </a:lnSpc>
              <a:spcBef>
                <a:spcPct val="0"/>
              </a:spcBef>
            </a:pPr>
            <a:r>
              <a:rPr lang="en-US" sz="1847">
                <a:solidFill>
                  <a:srgbClr val="FFFFFF"/>
                </a:solidFill>
                <a:latin typeface="Montserrat"/>
              </a:rPr>
              <a:t>Vignesh L</a:t>
            </a:r>
          </a:p>
        </p:txBody>
      </p:sp>
      <p:grpSp>
        <p:nvGrpSpPr>
          <p:cNvPr name="Group 34" id="34"/>
          <p:cNvGrpSpPr/>
          <p:nvPr/>
        </p:nvGrpSpPr>
        <p:grpSpPr>
          <a:xfrm rot="0">
            <a:off x="12162190" y="2283249"/>
            <a:ext cx="5043927" cy="617122"/>
            <a:chOff x="0" y="0"/>
            <a:chExt cx="1016842" cy="124410"/>
          </a:xfrm>
        </p:grpSpPr>
        <p:sp>
          <p:nvSpPr>
            <p:cNvPr name="Freeform 35" id="35"/>
            <p:cNvSpPr/>
            <p:nvPr/>
          </p:nvSpPr>
          <p:spPr>
            <a:xfrm flipH="false" flipV="false" rot="0">
              <a:off x="0" y="0"/>
              <a:ext cx="1016842" cy="124410"/>
            </a:xfrm>
            <a:custGeom>
              <a:avLst/>
              <a:gdLst/>
              <a:ahLst/>
              <a:cxnLst/>
              <a:rect r="r" b="b" t="t" l="l"/>
              <a:pathLst>
                <a:path h="124410" w="1016842">
                  <a:moveTo>
                    <a:pt x="16884" y="0"/>
                  </a:moveTo>
                  <a:lnTo>
                    <a:pt x="999958" y="0"/>
                  </a:lnTo>
                  <a:cubicBezTo>
                    <a:pt x="1009283" y="0"/>
                    <a:pt x="1016842" y="7559"/>
                    <a:pt x="1016842" y="16884"/>
                  </a:cubicBezTo>
                  <a:lnTo>
                    <a:pt x="1016842" y="107526"/>
                  </a:lnTo>
                  <a:cubicBezTo>
                    <a:pt x="1016842" y="112004"/>
                    <a:pt x="1015063" y="116299"/>
                    <a:pt x="1011897" y="119465"/>
                  </a:cubicBezTo>
                  <a:cubicBezTo>
                    <a:pt x="1008730" y="122631"/>
                    <a:pt x="1004436" y="124410"/>
                    <a:pt x="999958" y="124410"/>
                  </a:cubicBezTo>
                  <a:lnTo>
                    <a:pt x="16884" y="124410"/>
                  </a:lnTo>
                  <a:cubicBezTo>
                    <a:pt x="7559" y="124410"/>
                    <a:pt x="0" y="116851"/>
                    <a:pt x="0" y="107526"/>
                  </a:cubicBezTo>
                  <a:lnTo>
                    <a:pt x="0" y="16884"/>
                  </a:lnTo>
                  <a:cubicBezTo>
                    <a:pt x="0" y="7559"/>
                    <a:pt x="7559" y="0"/>
                    <a:pt x="16884" y="0"/>
                  </a:cubicBezTo>
                  <a:close/>
                </a:path>
              </a:pathLst>
            </a:custGeom>
            <a:gradFill rotWithShape="true">
              <a:gsLst>
                <a:gs pos="0">
                  <a:srgbClr val="FF00E6">
                    <a:alpha val="100000"/>
                  </a:srgbClr>
                </a:gs>
                <a:gs pos="100000">
                  <a:srgbClr val="60057F">
                    <a:alpha val="100000"/>
                  </a:srgbClr>
                </a:gs>
              </a:gsLst>
              <a:lin ang="2700000"/>
            </a:gradFill>
            <a:ln w="9525" cap="sq">
              <a:solidFill>
                <a:srgbClr val="000000"/>
              </a:solidFill>
              <a:prstDash val="solid"/>
              <a:miter/>
            </a:ln>
          </p:spPr>
        </p:sp>
        <p:sp>
          <p:nvSpPr>
            <p:cNvPr name="TextBox 36" id="36"/>
            <p:cNvSpPr txBox="true"/>
            <p:nvPr/>
          </p:nvSpPr>
          <p:spPr>
            <a:xfrm>
              <a:off x="0" y="-38100"/>
              <a:ext cx="1016842" cy="162510"/>
            </a:xfrm>
            <a:prstGeom prst="rect">
              <a:avLst/>
            </a:prstGeom>
          </p:spPr>
          <p:txBody>
            <a:bodyPr anchor="ctr" rtlCol="false" tIns="50800" lIns="50800" bIns="50800" rIns="50800"/>
            <a:lstStyle/>
            <a:p>
              <a:pPr algn="ctr" marL="0" indent="0" lvl="0">
                <a:lnSpc>
                  <a:spcPts val="2627"/>
                </a:lnSpc>
                <a:spcBef>
                  <a:spcPct val="0"/>
                </a:spcBef>
              </a:pPr>
            </a:p>
          </p:txBody>
        </p:sp>
      </p:grpSp>
      <p:sp>
        <p:nvSpPr>
          <p:cNvPr name="TextBox 37" id="37"/>
          <p:cNvSpPr txBox="true"/>
          <p:nvPr/>
        </p:nvSpPr>
        <p:spPr>
          <a:xfrm rot="0">
            <a:off x="13146305" y="2415253"/>
            <a:ext cx="2166747" cy="315014"/>
          </a:xfrm>
          <a:prstGeom prst="rect">
            <a:avLst/>
          </a:prstGeom>
        </p:spPr>
        <p:txBody>
          <a:bodyPr anchor="t" rtlCol="false" tIns="0" lIns="0" bIns="0" rIns="0">
            <a:spAutoFit/>
          </a:bodyPr>
          <a:lstStyle/>
          <a:p>
            <a:pPr algn="l">
              <a:lnSpc>
                <a:spcPts val="2587"/>
              </a:lnSpc>
              <a:spcBef>
                <a:spcPct val="0"/>
              </a:spcBef>
            </a:pPr>
            <a:r>
              <a:rPr lang="en-US" sz="1847">
                <a:solidFill>
                  <a:srgbClr val="FFFFFF"/>
                </a:solidFill>
                <a:latin typeface="Montserrat"/>
              </a:rPr>
              <a:t>Ponmurugaiya P</a:t>
            </a:r>
          </a:p>
        </p:txBody>
      </p:sp>
      <p:grpSp>
        <p:nvGrpSpPr>
          <p:cNvPr name="Group 38" id="38"/>
          <p:cNvGrpSpPr/>
          <p:nvPr/>
        </p:nvGrpSpPr>
        <p:grpSpPr>
          <a:xfrm rot="0">
            <a:off x="6568853" y="3343003"/>
            <a:ext cx="5043927" cy="636420"/>
            <a:chOff x="0" y="0"/>
            <a:chExt cx="1016842" cy="128301"/>
          </a:xfrm>
        </p:grpSpPr>
        <p:sp>
          <p:nvSpPr>
            <p:cNvPr name="Freeform 39" id="39"/>
            <p:cNvSpPr/>
            <p:nvPr/>
          </p:nvSpPr>
          <p:spPr>
            <a:xfrm flipH="false" flipV="false" rot="0">
              <a:off x="0" y="0"/>
              <a:ext cx="1016842" cy="128301"/>
            </a:xfrm>
            <a:custGeom>
              <a:avLst/>
              <a:gdLst/>
              <a:ahLst/>
              <a:cxnLst/>
              <a:rect r="r" b="b" t="t" l="l"/>
              <a:pathLst>
                <a:path h="128301" w="1016842">
                  <a:moveTo>
                    <a:pt x="16884" y="0"/>
                  </a:moveTo>
                  <a:lnTo>
                    <a:pt x="999958" y="0"/>
                  </a:lnTo>
                  <a:cubicBezTo>
                    <a:pt x="1009283" y="0"/>
                    <a:pt x="1016842" y="7559"/>
                    <a:pt x="1016842" y="16884"/>
                  </a:cubicBezTo>
                  <a:lnTo>
                    <a:pt x="1016842" y="111417"/>
                  </a:lnTo>
                  <a:cubicBezTo>
                    <a:pt x="1016842" y="120741"/>
                    <a:pt x="1009283" y="128301"/>
                    <a:pt x="999958" y="128301"/>
                  </a:cubicBezTo>
                  <a:lnTo>
                    <a:pt x="16884" y="128301"/>
                  </a:lnTo>
                  <a:cubicBezTo>
                    <a:pt x="7559" y="128301"/>
                    <a:pt x="0" y="120741"/>
                    <a:pt x="0" y="111417"/>
                  </a:cubicBezTo>
                  <a:lnTo>
                    <a:pt x="0" y="16884"/>
                  </a:lnTo>
                  <a:cubicBezTo>
                    <a:pt x="0" y="7559"/>
                    <a:pt x="7559" y="0"/>
                    <a:pt x="16884" y="0"/>
                  </a:cubicBezTo>
                  <a:close/>
                </a:path>
              </a:pathLst>
            </a:custGeom>
            <a:gradFill rotWithShape="true">
              <a:gsLst>
                <a:gs pos="0">
                  <a:srgbClr val="FF00E6">
                    <a:alpha val="100000"/>
                  </a:srgbClr>
                </a:gs>
                <a:gs pos="100000">
                  <a:srgbClr val="60057F">
                    <a:alpha val="100000"/>
                  </a:srgbClr>
                </a:gs>
              </a:gsLst>
              <a:lin ang="2700000"/>
            </a:gradFill>
            <a:ln w="9525" cap="sq">
              <a:solidFill>
                <a:srgbClr val="000000"/>
              </a:solidFill>
              <a:prstDash val="solid"/>
              <a:miter/>
            </a:ln>
          </p:spPr>
        </p:sp>
        <p:sp>
          <p:nvSpPr>
            <p:cNvPr name="TextBox 40" id="40"/>
            <p:cNvSpPr txBox="true"/>
            <p:nvPr/>
          </p:nvSpPr>
          <p:spPr>
            <a:xfrm>
              <a:off x="0" y="-38100"/>
              <a:ext cx="1016842" cy="166401"/>
            </a:xfrm>
            <a:prstGeom prst="rect">
              <a:avLst/>
            </a:prstGeom>
          </p:spPr>
          <p:txBody>
            <a:bodyPr anchor="ctr" rtlCol="false" tIns="50800" lIns="50800" bIns="50800" rIns="50800"/>
            <a:lstStyle/>
            <a:p>
              <a:pPr algn="ctr" marL="0" indent="0" lvl="0">
                <a:lnSpc>
                  <a:spcPts val="2627"/>
                </a:lnSpc>
                <a:spcBef>
                  <a:spcPct val="0"/>
                </a:spcBef>
              </a:pPr>
            </a:p>
          </p:txBody>
        </p:sp>
      </p:grpSp>
      <p:sp>
        <p:nvSpPr>
          <p:cNvPr name="TextBox 41" id="41"/>
          <p:cNvSpPr txBox="true"/>
          <p:nvPr/>
        </p:nvSpPr>
        <p:spPr>
          <a:xfrm rot="0">
            <a:off x="7629610" y="3457572"/>
            <a:ext cx="2084227" cy="315014"/>
          </a:xfrm>
          <a:prstGeom prst="rect">
            <a:avLst/>
          </a:prstGeom>
        </p:spPr>
        <p:txBody>
          <a:bodyPr anchor="t" rtlCol="false" tIns="0" lIns="0" bIns="0" rIns="0">
            <a:spAutoFit/>
          </a:bodyPr>
          <a:lstStyle/>
          <a:p>
            <a:pPr algn="l">
              <a:lnSpc>
                <a:spcPts val="2587"/>
              </a:lnSpc>
              <a:spcBef>
                <a:spcPct val="0"/>
              </a:spcBef>
            </a:pPr>
            <a:r>
              <a:rPr lang="en-US" sz="1847">
                <a:solidFill>
                  <a:srgbClr val="FFFFFF"/>
                </a:solidFill>
                <a:latin typeface="Montserrat"/>
              </a:rPr>
              <a:t>Sam Santhosh J</a:t>
            </a:r>
          </a:p>
        </p:txBody>
      </p:sp>
      <p:grpSp>
        <p:nvGrpSpPr>
          <p:cNvPr name="Group 42" id="42"/>
          <p:cNvGrpSpPr/>
          <p:nvPr/>
        </p:nvGrpSpPr>
        <p:grpSpPr>
          <a:xfrm rot="0">
            <a:off x="12184280" y="3288835"/>
            <a:ext cx="5043927" cy="690588"/>
            <a:chOff x="0" y="0"/>
            <a:chExt cx="1016842" cy="139221"/>
          </a:xfrm>
        </p:grpSpPr>
        <p:sp>
          <p:nvSpPr>
            <p:cNvPr name="Freeform 43" id="43"/>
            <p:cNvSpPr/>
            <p:nvPr/>
          </p:nvSpPr>
          <p:spPr>
            <a:xfrm flipH="false" flipV="false" rot="0">
              <a:off x="0" y="0"/>
              <a:ext cx="1016842" cy="139221"/>
            </a:xfrm>
            <a:custGeom>
              <a:avLst/>
              <a:gdLst/>
              <a:ahLst/>
              <a:cxnLst/>
              <a:rect r="r" b="b" t="t" l="l"/>
              <a:pathLst>
                <a:path h="139221" w="1016842">
                  <a:moveTo>
                    <a:pt x="16884" y="0"/>
                  </a:moveTo>
                  <a:lnTo>
                    <a:pt x="999958" y="0"/>
                  </a:lnTo>
                  <a:cubicBezTo>
                    <a:pt x="1009283" y="0"/>
                    <a:pt x="1016842" y="7559"/>
                    <a:pt x="1016842" y="16884"/>
                  </a:cubicBezTo>
                  <a:lnTo>
                    <a:pt x="1016842" y="122337"/>
                  </a:lnTo>
                  <a:cubicBezTo>
                    <a:pt x="1016842" y="126815"/>
                    <a:pt x="1015063" y="131109"/>
                    <a:pt x="1011897" y="134275"/>
                  </a:cubicBezTo>
                  <a:cubicBezTo>
                    <a:pt x="1008730" y="137442"/>
                    <a:pt x="1004436" y="139221"/>
                    <a:pt x="999958" y="139221"/>
                  </a:cubicBezTo>
                  <a:lnTo>
                    <a:pt x="16884" y="139221"/>
                  </a:lnTo>
                  <a:cubicBezTo>
                    <a:pt x="7559" y="139221"/>
                    <a:pt x="0" y="131661"/>
                    <a:pt x="0" y="122337"/>
                  </a:cubicBezTo>
                  <a:lnTo>
                    <a:pt x="0" y="16884"/>
                  </a:lnTo>
                  <a:cubicBezTo>
                    <a:pt x="0" y="7559"/>
                    <a:pt x="7559" y="0"/>
                    <a:pt x="16884" y="0"/>
                  </a:cubicBezTo>
                  <a:close/>
                </a:path>
              </a:pathLst>
            </a:custGeom>
            <a:gradFill rotWithShape="true">
              <a:gsLst>
                <a:gs pos="0">
                  <a:srgbClr val="FF00E6">
                    <a:alpha val="100000"/>
                  </a:srgbClr>
                </a:gs>
                <a:gs pos="100000">
                  <a:srgbClr val="60057F">
                    <a:alpha val="100000"/>
                  </a:srgbClr>
                </a:gs>
              </a:gsLst>
              <a:lin ang="2700000"/>
            </a:gradFill>
            <a:ln w="9525" cap="sq">
              <a:solidFill>
                <a:srgbClr val="000000"/>
              </a:solidFill>
              <a:prstDash val="solid"/>
              <a:miter/>
            </a:ln>
          </p:spPr>
        </p:sp>
        <p:sp>
          <p:nvSpPr>
            <p:cNvPr name="TextBox 44" id="44"/>
            <p:cNvSpPr txBox="true"/>
            <p:nvPr/>
          </p:nvSpPr>
          <p:spPr>
            <a:xfrm>
              <a:off x="0" y="-38100"/>
              <a:ext cx="1016842" cy="177321"/>
            </a:xfrm>
            <a:prstGeom prst="rect">
              <a:avLst/>
            </a:prstGeom>
          </p:spPr>
          <p:txBody>
            <a:bodyPr anchor="ctr" rtlCol="false" tIns="50800" lIns="50800" bIns="50800" rIns="50800"/>
            <a:lstStyle/>
            <a:p>
              <a:pPr algn="ctr" marL="0" indent="0" lvl="0">
                <a:lnSpc>
                  <a:spcPts val="2627"/>
                </a:lnSpc>
                <a:spcBef>
                  <a:spcPct val="0"/>
                </a:spcBef>
              </a:pPr>
            </a:p>
          </p:txBody>
        </p:sp>
      </p:grpSp>
      <p:sp>
        <p:nvSpPr>
          <p:cNvPr name="TextBox 45" id="45"/>
          <p:cNvSpPr txBox="true"/>
          <p:nvPr/>
        </p:nvSpPr>
        <p:spPr>
          <a:xfrm rot="0">
            <a:off x="13146305" y="3457572"/>
            <a:ext cx="2166747" cy="315014"/>
          </a:xfrm>
          <a:prstGeom prst="rect">
            <a:avLst/>
          </a:prstGeom>
        </p:spPr>
        <p:txBody>
          <a:bodyPr anchor="t" rtlCol="false" tIns="0" lIns="0" bIns="0" rIns="0">
            <a:spAutoFit/>
          </a:bodyPr>
          <a:lstStyle/>
          <a:p>
            <a:pPr algn="l">
              <a:lnSpc>
                <a:spcPts val="2587"/>
              </a:lnSpc>
              <a:spcBef>
                <a:spcPct val="0"/>
              </a:spcBef>
            </a:pPr>
            <a:r>
              <a:rPr lang="en-US" sz="1847">
                <a:solidFill>
                  <a:srgbClr val="FFFFFF"/>
                </a:solidFill>
                <a:latin typeface="Montserrat"/>
              </a:rPr>
              <a:t>Mohana Prasath V</a:t>
            </a:r>
          </a:p>
        </p:txBody>
      </p:sp>
      <p:grpSp>
        <p:nvGrpSpPr>
          <p:cNvPr name="Group 46" id="46"/>
          <p:cNvGrpSpPr/>
          <p:nvPr/>
        </p:nvGrpSpPr>
        <p:grpSpPr>
          <a:xfrm rot="0">
            <a:off x="5501054" y="5858505"/>
            <a:ext cx="7362385" cy="3551146"/>
            <a:chOff x="0" y="0"/>
            <a:chExt cx="3863309" cy="1863415"/>
          </a:xfrm>
        </p:grpSpPr>
        <p:sp>
          <p:nvSpPr>
            <p:cNvPr name="Freeform 47" id="47"/>
            <p:cNvSpPr/>
            <p:nvPr/>
          </p:nvSpPr>
          <p:spPr>
            <a:xfrm flipH="false" flipV="false" rot="0">
              <a:off x="0" y="0"/>
              <a:ext cx="3863309" cy="1863415"/>
            </a:xfrm>
            <a:custGeom>
              <a:avLst/>
              <a:gdLst/>
              <a:ahLst/>
              <a:cxnLst/>
              <a:rect r="r" b="b" t="t" l="l"/>
              <a:pathLst>
                <a:path h="1863415" w="3863309">
                  <a:moveTo>
                    <a:pt x="53629" y="0"/>
                  </a:moveTo>
                  <a:lnTo>
                    <a:pt x="3809680" y="0"/>
                  </a:lnTo>
                  <a:cubicBezTo>
                    <a:pt x="3823903" y="0"/>
                    <a:pt x="3837544" y="5650"/>
                    <a:pt x="3847601" y="15708"/>
                  </a:cubicBezTo>
                  <a:cubicBezTo>
                    <a:pt x="3857659" y="25765"/>
                    <a:pt x="3863309" y="39406"/>
                    <a:pt x="3863309" y="53629"/>
                  </a:cubicBezTo>
                  <a:lnTo>
                    <a:pt x="3863309" y="1809785"/>
                  </a:lnTo>
                  <a:cubicBezTo>
                    <a:pt x="3863309" y="1824009"/>
                    <a:pt x="3857659" y="1837650"/>
                    <a:pt x="3847601" y="1847707"/>
                  </a:cubicBezTo>
                  <a:cubicBezTo>
                    <a:pt x="3837544" y="1857764"/>
                    <a:pt x="3823903" y="1863415"/>
                    <a:pt x="3809680" y="1863415"/>
                  </a:cubicBezTo>
                  <a:lnTo>
                    <a:pt x="53629" y="1863415"/>
                  </a:lnTo>
                  <a:cubicBezTo>
                    <a:pt x="39406" y="1863415"/>
                    <a:pt x="25765" y="1857764"/>
                    <a:pt x="15708" y="1847707"/>
                  </a:cubicBezTo>
                  <a:cubicBezTo>
                    <a:pt x="5650" y="1837650"/>
                    <a:pt x="0" y="1824009"/>
                    <a:pt x="0" y="1809785"/>
                  </a:cubicBezTo>
                  <a:lnTo>
                    <a:pt x="0" y="53629"/>
                  </a:lnTo>
                  <a:cubicBezTo>
                    <a:pt x="0" y="39406"/>
                    <a:pt x="5650" y="25765"/>
                    <a:pt x="15708" y="15708"/>
                  </a:cubicBezTo>
                  <a:cubicBezTo>
                    <a:pt x="25765" y="5650"/>
                    <a:pt x="39406" y="0"/>
                    <a:pt x="53629" y="0"/>
                  </a:cubicBezTo>
                  <a:close/>
                </a:path>
              </a:pathLst>
            </a:custGeom>
            <a:solidFill>
              <a:srgbClr val="373737"/>
            </a:solidFill>
          </p:spPr>
        </p:sp>
        <p:sp>
          <p:nvSpPr>
            <p:cNvPr name="TextBox 48" id="48"/>
            <p:cNvSpPr txBox="true"/>
            <p:nvPr/>
          </p:nvSpPr>
          <p:spPr>
            <a:xfrm>
              <a:off x="0" y="-38100"/>
              <a:ext cx="3863309" cy="1901515"/>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5424562" y="5782013"/>
            <a:ext cx="7362385" cy="3551146"/>
            <a:chOff x="0" y="0"/>
            <a:chExt cx="3863309" cy="1863415"/>
          </a:xfrm>
        </p:grpSpPr>
        <p:sp>
          <p:nvSpPr>
            <p:cNvPr name="Freeform 50" id="50"/>
            <p:cNvSpPr/>
            <p:nvPr/>
          </p:nvSpPr>
          <p:spPr>
            <a:xfrm flipH="false" flipV="false" rot="0">
              <a:off x="0" y="0"/>
              <a:ext cx="3863309" cy="1863415"/>
            </a:xfrm>
            <a:custGeom>
              <a:avLst/>
              <a:gdLst/>
              <a:ahLst/>
              <a:cxnLst/>
              <a:rect r="r" b="b" t="t" l="l"/>
              <a:pathLst>
                <a:path h="1863415" w="3863309">
                  <a:moveTo>
                    <a:pt x="53629" y="0"/>
                  </a:moveTo>
                  <a:lnTo>
                    <a:pt x="3809680" y="0"/>
                  </a:lnTo>
                  <a:cubicBezTo>
                    <a:pt x="3823903" y="0"/>
                    <a:pt x="3837544" y="5650"/>
                    <a:pt x="3847601" y="15708"/>
                  </a:cubicBezTo>
                  <a:cubicBezTo>
                    <a:pt x="3857659" y="25765"/>
                    <a:pt x="3863309" y="39406"/>
                    <a:pt x="3863309" y="53629"/>
                  </a:cubicBezTo>
                  <a:lnTo>
                    <a:pt x="3863309" y="1809785"/>
                  </a:lnTo>
                  <a:cubicBezTo>
                    <a:pt x="3863309" y="1824009"/>
                    <a:pt x="3857659" y="1837650"/>
                    <a:pt x="3847601" y="1847707"/>
                  </a:cubicBezTo>
                  <a:cubicBezTo>
                    <a:pt x="3837544" y="1857764"/>
                    <a:pt x="3823903" y="1863415"/>
                    <a:pt x="3809680" y="1863415"/>
                  </a:cubicBezTo>
                  <a:lnTo>
                    <a:pt x="53629" y="1863415"/>
                  </a:lnTo>
                  <a:cubicBezTo>
                    <a:pt x="39406" y="1863415"/>
                    <a:pt x="25765" y="1857764"/>
                    <a:pt x="15708" y="1847707"/>
                  </a:cubicBezTo>
                  <a:cubicBezTo>
                    <a:pt x="5650" y="1837650"/>
                    <a:pt x="0" y="1824009"/>
                    <a:pt x="0" y="1809785"/>
                  </a:cubicBezTo>
                  <a:lnTo>
                    <a:pt x="0" y="53629"/>
                  </a:lnTo>
                  <a:cubicBezTo>
                    <a:pt x="0" y="39406"/>
                    <a:pt x="5650" y="25765"/>
                    <a:pt x="15708" y="15708"/>
                  </a:cubicBezTo>
                  <a:cubicBezTo>
                    <a:pt x="25765" y="5650"/>
                    <a:pt x="39406" y="0"/>
                    <a:pt x="53629" y="0"/>
                  </a:cubicBezTo>
                  <a:close/>
                </a:path>
              </a:pathLst>
            </a:custGeom>
            <a:solidFill>
              <a:srgbClr val="F17B7B"/>
            </a:solidFill>
          </p:spPr>
        </p:sp>
        <p:sp>
          <p:nvSpPr>
            <p:cNvPr name="TextBox 51" id="51"/>
            <p:cNvSpPr txBox="true"/>
            <p:nvPr/>
          </p:nvSpPr>
          <p:spPr>
            <a:xfrm>
              <a:off x="0" y="-38100"/>
              <a:ext cx="3863309" cy="1901515"/>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5996026" y="6125793"/>
            <a:ext cx="6219455" cy="2837339"/>
            <a:chOff x="0" y="0"/>
            <a:chExt cx="8292607" cy="3783119"/>
          </a:xfrm>
        </p:grpSpPr>
        <p:sp>
          <p:nvSpPr>
            <p:cNvPr name="Freeform 53" id="53"/>
            <p:cNvSpPr/>
            <p:nvPr/>
          </p:nvSpPr>
          <p:spPr>
            <a:xfrm flipH="false" flipV="false" rot="0">
              <a:off x="0" y="1197996"/>
              <a:ext cx="8292607" cy="1387127"/>
            </a:xfrm>
            <a:custGeom>
              <a:avLst/>
              <a:gdLst/>
              <a:ahLst/>
              <a:cxnLst/>
              <a:rect r="r" b="b" t="t" l="l"/>
              <a:pathLst>
                <a:path h="1387127" w="8292607">
                  <a:moveTo>
                    <a:pt x="0" y="0"/>
                  </a:moveTo>
                  <a:lnTo>
                    <a:pt x="8292607" y="0"/>
                  </a:lnTo>
                  <a:lnTo>
                    <a:pt x="8292607" y="1387127"/>
                  </a:lnTo>
                  <a:lnTo>
                    <a:pt x="0" y="1387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4" id="54"/>
            <p:cNvSpPr/>
            <p:nvPr/>
          </p:nvSpPr>
          <p:spPr>
            <a:xfrm flipH="false" flipV="false" rot="0">
              <a:off x="0" y="0"/>
              <a:ext cx="8292607" cy="1387127"/>
            </a:xfrm>
            <a:custGeom>
              <a:avLst/>
              <a:gdLst/>
              <a:ahLst/>
              <a:cxnLst/>
              <a:rect r="r" b="b" t="t" l="l"/>
              <a:pathLst>
                <a:path h="1387127" w="8292607">
                  <a:moveTo>
                    <a:pt x="0" y="0"/>
                  </a:moveTo>
                  <a:lnTo>
                    <a:pt x="8292607" y="0"/>
                  </a:lnTo>
                  <a:lnTo>
                    <a:pt x="8292607" y="1387127"/>
                  </a:lnTo>
                  <a:lnTo>
                    <a:pt x="0" y="1387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5" id="55"/>
            <p:cNvSpPr/>
            <p:nvPr/>
          </p:nvSpPr>
          <p:spPr>
            <a:xfrm flipH="false" flipV="false" rot="0">
              <a:off x="0" y="2395992"/>
              <a:ext cx="8292607" cy="1387127"/>
            </a:xfrm>
            <a:custGeom>
              <a:avLst/>
              <a:gdLst/>
              <a:ahLst/>
              <a:cxnLst/>
              <a:rect r="r" b="b" t="t" l="l"/>
              <a:pathLst>
                <a:path h="1387127" w="8292607">
                  <a:moveTo>
                    <a:pt x="0" y="0"/>
                  </a:moveTo>
                  <a:lnTo>
                    <a:pt x="8292607" y="0"/>
                  </a:lnTo>
                  <a:lnTo>
                    <a:pt x="8292607" y="1387127"/>
                  </a:lnTo>
                  <a:lnTo>
                    <a:pt x="0" y="1387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6" id="56"/>
            <p:cNvSpPr/>
            <p:nvPr/>
          </p:nvSpPr>
          <p:spPr>
            <a:xfrm flipH="false" flipV="false" rot="0">
              <a:off x="0" y="1197996"/>
              <a:ext cx="8292607" cy="1387127"/>
            </a:xfrm>
            <a:custGeom>
              <a:avLst/>
              <a:gdLst/>
              <a:ahLst/>
              <a:cxnLst/>
              <a:rect r="r" b="b" t="t" l="l"/>
              <a:pathLst>
                <a:path h="1387127" w="8292607">
                  <a:moveTo>
                    <a:pt x="0" y="0"/>
                  </a:moveTo>
                  <a:lnTo>
                    <a:pt x="8292607" y="0"/>
                  </a:lnTo>
                  <a:lnTo>
                    <a:pt x="8292607" y="1387127"/>
                  </a:lnTo>
                  <a:lnTo>
                    <a:pt x="0" y="1387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7" id="57"/>
            <p:cNvSpPr/>
            <p:nvPr/>
          </p:nvSpPr>
          <p:spPr>
            <a:xfrm flipH="false" flipV="false" rot="0">
              <a:off x="0" y="0"/>
              <a:ext cx="8292607" cy="1387127"/>
            </a:xfrm>
            <a:custGeom>
              <a:avLst/>
              <a:gdLst/>
              <a:ahLst/>
              <a:cxnLst/>
              <a:rect r="r" b="b" t="t" l="l"/>
              <a:pathLst>
                <a:path h="1387127" w="8292607">
                  <a:moveTo>
                    <a:pt x="0" y="0"/>
                  </a:moveTo>
                  <a:lnTo>
                    <a:pt x="8292607" y="0"/>
                  </a:lnTo>
                  <a:lnTo>
                    <a:pt x="8292607" y="1387127"/>
                  </a:lnTo>
                  <a:lnTo>
                    <a:pt x="0" y="1387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8" id="58"/>
            <p:cNvSpPr/>
            <p:nvPr/>
          </p:nvSpPr>
          <p:spPr>
            <a:xfrm flipH="false" flipV="false" rot="0">
              <a:off x="0" y="2395992"/>
              <a:ext cx="8292607" cy="1387127"/>
            </a:xfrm>
            <a:custGeom>
              <a:avLst/>
              <a:gdLst/>
              <a:ahLst/>
              <a:cxnLst/>
              <a:rect r="r" b="b" t="t" l="l"/>
              <a:pathLst>
                <a:path h="1387127" w="8292607">
                  <a:moveTo>
                    <a:pt x="0" y="0"/>
                  </a:moveTo>
                  <a:lnTo>
                    <a:pt x="8292607" y="0"/>
                  </a:lnTo>
                  <a:lnTo>
                    <a:pt x="8292607" y="1387127"/>
                  </a:lnTo>
                  <a:lnTo>
                    <a:pt x="0" y="1387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59" id="59"/>
          <p:cNvSpPr txBox="true"/>
          <p:nvPr/>
        </p:nvSpPr>
        <p:spPr>
          <a:xfrm rot="0">
            <a:off x="6175031" y="6371115"/>
            <a:ext cx="5925449" cy="2592017"/>
          </a:xfrm>
          <a:prstGeom prst="rect">
            <a:avLst/>
          </a:prstGeom>
        </p:spPr>
        <p:txBody>
          <a:bodyPr anchor="t" rtlCol="false" tIns="0" lIns="0" bIns="0" rIns="0">
            <a:spAutoFit/>
          </a:bodyPr>
          <a:lstStyle/>
          <a:p>
            <a:pPr algn="ctr">
              <a:lnSpc>
                <a:spcPts val="6550"/>
              </a:lnSpc>
            </a:pPr>
            <a:r>
              <a:rPr lang="en-US" sz="7528" spc="459">
                <a:solidFill>
                  <a:srgbClr val="373737"/>
                </a:solidFill>
                <a:latin typeface="Better Together Caps"/>
              </a:rPr>
              <a:t>"NOURISH YOUR BODY, NOURISH YOUR JOY"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4294540" cy="10287000"/>
            <a:chOff x="0" y="0"/>
            <a:chExt cx="1131072" cy="2709333"/>
          </a:xfrm>
        </p:grpSpPr>
        <p:sp>
          <p:nvSpPr>
            <p:cNvPr name="Freeform 9" id="9"/>
            <p:cNvSpPr/>
            <p:nvPr/>
          </p:nvSpPr>
          <p:spPr>
            <a:xfrm flipH="false" flipV="false" rot="0">
              <a:off x="0" y="0"/>
              <a:ext cx="1131072" cy="2709333"/>
            </a:xfrm>
            <a:custGeom>
              <a:avLst/>
              <a:gdLst/>
              <a:ahLst/>
              <a:cxnLst/>
              <a:rect r="r" b="b" t="t" l="l"/>
              <a:pathLst>
                <a:path h="2709333" w="1131072">
                  <a:moveTo>
                    <a:pt x="0" y="0"/>
                  </a:moveTo>
                  <a:lnTo>
                    <a:pt x="1131072" y="0"/>
                  </a:lnTo>
                  <a:lnTo>
                    <a:pt x="1131072" y="2709333"/>
                  </a:lnTo>
                  <a:lnTo>
                    <a:pt x="0" y="2709333"/>
                  </a:ln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1131072"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53377" y="7727913"/>
            <a:ext cx="290192" cy="1530387"/>
            <a:chOff x="0" y="0"/>
            <a:chExt cx="294878" cy="1555103"/>
          </a:xfrm>
        </p:grpSpPr>
        <p:sp>
          <p:nvSpPr>
            <p:cNvPr name="Freeform 13" id="13"/>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4" id="14"/>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1828563" y="1335003"/>
            <a:ext cx="5035897" cy="996438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68974" t="0" r="-47728"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5" id="25"/>
          <p:cNvSpPr/>
          <p:nvPr/>
        </p:nvSpPr>
        <p:spPr>
          <a:xfrm flipH="false" flipV="false" rot="0">
            <a:off x="3939362" y="3530397"/>
            <a:ext cx="5850197" cy="4197516"/>
          </a:xfrm>
          <a:custGeom>
            <a:avLst/>
            <a:gdLst/>
            <a:ahLst/>
            <a:cxnLst/>
            <a:rect r="r" b="b" t="t" l="l"/>
            <a:pathLst>
              <a:path h="4197516" w="5850197">
                <a:moveTo>
                  <a:pt x="0" y="0"/>
                </a:moveTo>
                <a:lnTo>
                  <a:pt x="5850196" y="0"/>
                </a:lnTo>
                <a:lnTo>
                  <a:pt x="5850196" y="4197516"/>
                </a:lnTo>
                <a:lnTo>
                  <a:pt x="0" y="4197516"/>
                </a:lnTo>
                <a:lnTo>
                  <a:pt x="0" y="0"/>
                </a:lnTo>
                <a:close/>
              </a:path>
            </a:pathLst>
          </a:custGeom>
          <a:blipFill>
            <a:blip r:embed="rId5">
              <a:alphaModFix amt="35000"/>
            </a:blip>
            <a:stretch>
              <a:fillRect l="0" t="0" r="0" b="0"/>
            </a:stretch>
          </a:blipFill>
        </p:spPr>
      </p:sp>
      <p:grpSp>
        <p:nvGrpSpPr>
          <p:cNvPr name="Group 26" id="26"/>
          <p:cNvGrpSpPr/>
          <p:nvPr/>
        </p:nvGrpSpPr>
        <p:grpSpPr>
          <a:xfrm rot="0">
            <a:off x="4294540" y="4219194"/>
            <a:ext cx="5139841" cy="2819922"/>
            <a:chOff x="0" y="0"/>
            <a:chExt cx="1052050" cy="577197"/>
          </a:xfrm>
        </p:grpSpPr>
        <p:sp>
          <p:nvSpPr>
            <p:cNvPr name="Freeform 27" id="27"/>
            <p:cNvSpPr/>
            <p:nvPr/>
          </p:nvSpPr>
          <p:spPr>
            <a:xfrm flipH="false" flipV="false" rot="0">
              <a:off x="0" y="0"/>
              <a:ext cx="1052050" cy="577197"/>
            </a:xfrm>
            <a:custGeom>
              <a:avLst/>
              <a:gdLst/>
              <a:ahLst/>
              <a:cxnLst/>
              <a:rect r="r" b="b" t="t" l="l"/>
              <a:pathLst>
                <a:path h="577197" w="1052050">
                  <a:moveTo>
                    <a:pt x="75313" y="0"/>
                  </a:moveTo>
                  <a:lnTo>
                    <a:pt x="976737" y="0"/>
                  </a:lnTo>
                  <a:cubicBezTo>
                    <a:pt x="1018332" y="0"/>
                    <a:pt x="1052050" y="33719"/>
                    <a:pt x="1052050" y="75313"/>
                  </a:cubicBezTo>
                  <a:lnTo>
                    <a:pt x="1052050" y="501884"/>
                  </a:lnTo>
                  <a:cubicBezTo>
                    <a:pt x="1052050" y="543478"/>
                    <a:pt x="1018332" y="577197"/>
                    <a:pt x="976737" y="577197"/>
                  </a:cubicBezTo>
                  <a:lnTo>
                    <a:pt x="75313" y="577197"/>
                  </a:lnTo>
                  <a:cubicBezTo>
                    <a:pt x="33719" y="577197"/>
                    <a:pt x="0" y="543478"/>
                    <a:pt x="0" y="501884"/>
                  </a:cubicBezTo>
                  <a:lnTo>
                    <a:pt x="0" y="75313"/>
                  </a:lnTo>
                  <a:cubicBezTo>
                    <a:pt x="0" y="33719"/>
                    <a:pt x="33719" y="0"/>
                    <a:pt x="75313" y="0"/>
                  </a:cubicBezTo>
                  <a:close/>
                </a:path>
              </a:pathLst>
            </a:custGeom>
            <a:solidFill>
              <a:srgbClr val="FFFFFF"/>
            </a:solidFill>
          </p:spPr>
        </p:sp>
        <p:sp>
          <p:nvSpPr>
            <p:cNvPr name="TextBox 28" id="28"/>
            <p:cNvSpPr txBox="true"/>
            <p:nvPr/>
          </p:nvSpPr>
          <p:spPr>
            <a:xfrm>
              <a:off x="0" y="-38100"/>
              <a:ext cx="1052050" cy="615297"/>
            </a:xfrm>
            <a:prstGeom prst="rect">
              <a:avLst/>
            </a:prstGeom>
          </p:spPr>
          <p:txBody>
            <a:bodyPr anchor="ctr" rtlCol="false" tIns="47086" lIns="47086" bIns="47086" rIns="47086"/>
            <a:lstStyle/>
            <a:p>
              <a:pPr algn="ctr">
                <a:lnSpc>
                  <a:spcPts val="2659"/>
                </a:lnSpc>
              </a:pPr>
            </a:p>
          </p:txBody>
        </p:sp>
      </p:grpSp>
      <p:pic>
        <p:nvPicPr>
          <p:cNvPr name="Picture 29" id="29"/>
          <p:cNvPicPr>
            <a:picLocks noChangeAspect="true"/>
          </p:cNvPicPr>
          <p:nvPr/>
        </p:nvPicPr>
        <p:blipFill>
          <a:blip r:embed="rId6"/>
          <a:stretch>
            <a:fillRect/>
          </a:stretch>
        </p:blipFill>
        <p:spPr>
          <a:xfrm rot="0">
            <a:off x="4920767" y="4542211"/>
            <a:ext cx="1810448" cy="1810448"/>
          </a:xfrm>
          <a:prstGeom prst="rect">
            <a:avLst/>
          </a:prstGeom>
        </p:spPr>
      </p:pic>
      <p:pic>
        <p:nvPicPr>
          <p:cNvPr name="Picture 30" id="30"/>
          <p:cNvPicPr>
            <a:picLocks noChangeAspect="true"/>
          </p:cNvPicPr>
          <p:nvPr/>
        </p:nvPicPr>
        <p:blipFill>
          <a:blip r:embed="rId7"/>
          <a:stretch>
            <a:fillRect/>
          </a:stretch>
        </p:blipFill>
        <p:spPr>
          <a:xfrm rot="0">
            <a:off x="6997703" y="4542211"/>
            <a:ext cx="1810448" cy="1810448"/>
          </a:xfrm>
          <a:prstGeom prst="rect">
            <a:avLst/>
          </a:prstGeom>
        </p:spPr>
      </p:pic>
      <p:grpSp>
        <p:nvGrpSpPr>
          <p:cNvPr name="Group 31" id="31"/>
          <p:cNvGrpSpPr/>
          <p:nvPr/>
        </p:nvGrpSpPr>
        <p:grpSpPr>
          <a:xfrm rot="0">
            <a:off x="10890316" y="3861513"/>
            <a:ext cx="1042538" cy="47625"/>
            <a:chOff x="0" y="0"/>
            <a:chExt cx="274578" cy="12543"/>
          </a:xfrm>
        </p:grpSpPr>
        <p:sp>
          <p:nvSpPr>
            <p:cNvPr name="Freeform 32" id="3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33" id="3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011679" y="508149"/>
            <a:ext cx="1633768" cy="207645"/>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Bold"/>
              </a:rPr>
              <a:t>Healthio Company</a:t>
            </a:r>
          </a:p>
        </p:txBody>
      </p:sp>
      <p:sp>
        <p:nvSpPr>
          <p:cNvPr name="TextBox 35" id="35"/>
          <p:cNvSpPr txBox="true"/>
          <p:nvPr/>
        </p:nvSpPr>
        <p:spPr>
          <a:xfrm rot="0">
            <a:off x="15940842" y="508149"/>
            <a:ext cx="9784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Contact</a:t>
            </a:r>
          </a:p>
        </p:txBody>
      </p:sp>
      <p:sp>
        <p:nvSpPr>
          <p:cNvPr name="TextBox 36" id="36"/>
          <p:cNvSpPr txBox="true"/>
          <p:nvPr/>
        </p:nvSpPr>
        <p:spPr>
          <a:xfrm rot="0">
            <a:off x="14385046" y="508149"/>
            <a:ext cx="1060497"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About Us</a:t>
            </a:r>
          </a:p>
        </p:txBody>
      </p:sp>
      <p:sp>
        <p:nvSpPr>
          <p:cNvPr name="TextBox 37" id="37"/>
          <p:cNvSpPr txBox="true"/>
          <p:nvPr/>
        </p:nvSpPr>
        <p:spPr>
          <a:xfrm rot="0">
            <a:off x="13154289" y="508149"/>
            <a:ext cx="735456"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Service</a:t>
            </a:r>
          </a:p>
        </p:txBody>
      </p:sp>
      <p:sp>
        <p:nvSpPr>
          <p:cNvPr name="TextBox 38" id="38"/>
          <p:cNvSpPr txBox="true"/>
          <p:nvPr/>
        </p:nvSpPr>
        <p:spPr>
          <a:xfrm rot="0">
            <a:off x="11898530" y="508149"/>
            <a:ext cx="8097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Home</a:t>
            </a:r>
          </a:p>
        </p:txBody>
      </p:sp>
      <p:sp>
        <p:nvSpPr>
          <p:cNvPr name="TextBox 39" id="39"/>
          <p:cNvSpPr txBox="true"/>
          <p:nvPr/>
        </p:nvSpPr>
        <p:spPr>
          <a:xfrm rot="0">
            <a:off x="4956237" y="6269572"/>
            <a:ext cx="1739510" cy="295655"/>
          </a:xfrm>
          <a:prstGeom prst="rect">
            <a:avLst/>
          </a:prstGeom>
        </p:spPr>
        <p:txBody>
          <a:bodyPr anchor="t" rtlCol="false" tIns="0" lIns="0" bIns="0" rIns="0">
            <a:spAutoFit/>
          </a:bodyPr>
          <a:lstStyle/>
          <a:p>
            <a:pPr algn="ctr">
              <a:lnSpc>
                <a:spcPts val="2326"/>
              </a:lnSpc>
              <a:spcBef>
                <a:spcPct val="0"/>
              </a:spcBef>
            </a:pPr>
            <a:r>
              <a:rPr lang="en-US" sz="1662">
                <a:solidFill>
                  <a:srgbClr val="60057F"/>
                </a:solidFill>
                <a:latin typeface="Poppins Bold"/>
              </a:rPr>
              <a:t>Day 1</a:t>
            </a:r>
          </a:p>
        </p:txBody>
      </p:sp>
      <p:sp>
        <p:nvSpPr>
          <p:cNvPr name="TextBox 40" id="40"/>
          <p:cNvSpPr txBox="true"/>
          <p:nvPr/>
        </p:nvSpPr>
        <p:spPr>
          <a:xfrm rot="0">
            <a:off x="7033173" y="6269572"/>
            <a:ext cx="1739510" cy="295655"/>
          </a:xfrm>
          <a:prstGeom prst="rect">
            <a:avLst/>
          </a:prstGeom>
        </p:spPr>
        <p:txBody>
          <a:bodyPr anchor="t" rtlCol="false" tIns="0" lIns="0" bIns="0" rIns="0">
            <a:spAutoFit/>
          </a:bodyPr>
          <a:lstStyle/>
          <a:p>
            <a:pPr algn="ctr">
              <a:lnSpc>
                <a:spcPts val="2326"/>
              </a:lnSpc>
              <a:spcBef>
                <a:spcPct val="0"/>
              </a:spcBef>
            </a:pPr>
            <a:r>
              <a:rPr lang="en-US" sz="1662">
                <a:solidFill>
                  <a:srgbClr val="60057F"/>
                </a:solidFill>
                <a:latin typeface="Poppins Bold"/>
              </a:rPr>
              <a:t>Day 2</a:t>
            </a:r>
          </a:p>
        </p:txBody>
      </p:sp>
      <p:sp>
        <p:nvSpPr>
          <p:cNvPr name="TextBox 41" id="41"/>
          <p:cNvSpPr txBox="true"/>
          <p:nvPr/>
        </p:nvSpPr>
        <p:spPr>
          <a:xfrm rot="0">
            <a:off x="10890316" y="2208812"/>
            <a:ext cx="4982921" cy="1408027"/>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Welcome To Helthio</a:t>
            </a:r>
          </a:p>
        </p:txBody>
      </p:sp>
      <p:sp>
        <p:nvSpPr>
          <p:cNvPr name="TextBox 42" id="42"/>
          <p:cNvSpPr txBox="true"/>
          <p:nvPr/>
        </p:nvSpPr>
        <p:spPr>
          <a:xfrm rot="0">
            <a:off x="10890316" y="4730985"/>
            <a:ext cx="5263403" cy="3341370"/>
          </a:xfrm>
          <a:prstGeom prst="rect">
            <a:avLst/>
          </a:prstGeom>
        </p:spPr>
        <p:txBody>
          <a:bodyPr anchor="t" rtlCol="false" tIns="0" lIns="0" bIns="0" rIns="0">
            <a:spAutoFit/>
          </a:bodyPr>
          <a:lstStyle/>
          <a:p>
            <a:pPr algn="l">
              <a:lnSpc>
                <a:spcPts val="1680"/>
              </a:lnSpc>
            </a:pPr>
            <a:r>
              <a:rPr lang="en-US" sz="1200">
                <a:solidFill>
                  <a:srgbClr val="FFFFFF"/>
                </a:solidFill>
                <a:latin typeface="Open Sans"/>
              </a:rPr>
              <a:t>Welcome to Healthio, your ultimate companion for a healthier, more vibrant life. Healthio is designed to empower you on your wellness journey, providing you with the tools and insights you need to achieve your health goals with ease. Whether you're tracking your daily activity, monitoring your nutrition, or setting personalized fitness goals, Healthio simplifies the process and keeps you motivated every step of the way.</a:t>
            </a:r>
          </a:p>
          <a:p>
            <a:pPr algn="l">
              <a:lnSpc>
                <a:spcPts val="1680"/>
              </a:lnSpc>
            </a:pPr>
            <a:r>
              <a:rPr lang="en-US" sz="1200">
                <a:solidFill>
                  <a:srgbClr val="FFFFFF"/>
                </a:solidFill>
                <a:latin typeface="Open Sans"/>
              </a:rPr>
              <a:t>Our intuitive interface ensures that all your health data is at your fingertips, enabling you to make informed decisions about your well-being. With real-time updates, personalized recommendations, and comprehensive progress reports, Healthio is more than just an app—it's your partner in health.</a:t>
            </a:r>
          </a:p>
          <a:p>
            <a:pPr algn="l">
              <a:lnSpc>
                <a:spcPts val="1680"/>
              </a:lnSpc>
            </a:pPr>
          </a:p>
          <a:p>
            <a:pPr algn="l">
              <a:lnSpc>
                <a:spcPts val="1680"/>
              </a:lnSpc>
            </a:pPr>
            <a:r>
              <a:rPr lang="en-US" sz="1200">
                <a:solidFill>
                  <a:srgbClr val="FFFFFF"/>
                </a:solidFill>
                <a:latin typeface="Open Sans"/>
              </a:rPr>
              <a:t>Experience the future of wellness with Healthio and take the first step towards a healthier, happier you. Join our community today and start your journey to better health with confidence.</a:t>
            </a:r>
          </a:p>
          <a:p>
            <a:pPr algn="l">
              <a:lnSpc>
                <a:spcPts val="168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009443" y="1759349"/>
            <a:ext cx="3420629" cy="6768303"/>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31622" t="0" r="-59593"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p:nvPr/>
        </p:nvGrpSpPr>
        <p:grpSpPr>
          <a:xfrm rot="0">
            <a:off x="1828563" y="3311130"/>
            <a:ext cx="1042538" cy="47625"/>
            <a:chOff x="0" y="0"/>
            <a:chExt cx="274578" cy="12543"/>
          </a:xfrm>
        </p:grpSpPr>
        <p:sp>
          <p:nvSpPr>
            <p:cNvPr name="Freeform 23" id="2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24" id="2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828563" y="4104885"/>
            <a:ext cx="677751" cy="67775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28" id="28"/>
          <p:cNvGrpSpPr/>
          <p:nvPr/>
        </p:nvGrpSpPr>
        <p:grpSpPr>
          <a:xfrm rot="0">
            <a:off x="7248959" y="4104885"/>
            <a:ext cx="677751" cy="67775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31" id="31"/>
          <p:cNvGrpSpPr/>
          <p:nvPr/>
        </p:nvGrpSpPr>
        <p:grpSpPr>
          <a:xfrm rot="0">
            <a:off x="1828563" y="5642722"/>
            <a:ext cx="677751" cy="67775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34" id="34"/>
          <p:cNvGrpSpPr/>
          <p:nvPr/>
        </p:nvGrpSpPr>
        <p:grpSpPr>
          <a:xfrm rot="0">
            <a:off x="7248959" y="5642722"/>
            <a:ext cx="677751" cy="67775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37" id="37"/>
          <p:cNvGrpSpPr/>
          <p:nvPr/>
        </p:nvGrpSpPr>
        <p:grpSpPr>
          <a:xfrm rot="0">
            <a:off x="1828563" y="7183272"/>
            <a:ext cx="677751" cy="677751"/>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40" id="40"/>
          <p:cNvGrpSpPr/>
          <p:nvPr/>
        </p:nvGrpSpPr>
        <p:grpSpPr>
          <a:xfrm rot="0">
            <a:off x="7248959" y="7183272"/>
            <a:ext cx="677751" cy="67775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3" id="43"/>
          <p:cNvSpPr txBox="true"/>
          <p:nvPr/>
        </p:nvSpPr>
        <p:spPr>
          <a:xfrm rot="0">
            <a:off x="1011679" y="508149"/>
            <a:ext cx="1633768" cy="207645"/>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Bold"/>
              </a:rPr>
              <a:t>Healthio Company</a:t>
            </a:r>
          </a:p>
        </p:txBody>
      </p:sp>
      <p:sp>
        <p:nvSpPr>
          <p:cNvPr name="TextBox 44" id="44"/>
          <p:cNvSpPr txBox="true"/>
          <p:nvPr/>
        </p:nvSpPr>
        <p:spPr>
          <a:xfrm rot="0">
            <a:off x="15940842" y="508149"/>
            <a:ext cx="9784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Contact</a:t>
            </a:r>
          </a:p>
        </p:txBody>
      </p:sp>
      <p:sp>
        <p:nvSpPr>
          <p:cNvPr name="TextBox 45" id="45"/>
          <p:cNvSpPr txBox="true"/>
          <p:nvPr/>
        </p:nvSpPr>
        <p:spPr>
          <a:xfrm rot="0">
            <a:off x="14385046" y="508149"/>
            <a:ext cx="1060497"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About Us</a:t>
            </a:r>
          </a:p>
        </p:txBody>
      </p:sp>
      <p:sp>
        <p:nvSpPr>
          <p:cNvPr name="TextBox 46" id="46"/>
          <p:cNvSpPr txBox="true"/>
          <p:nvPr/>
        </p:nvSpPr>
        <p:spPr>
          <a:xfrm rot="0">
            <a:off x="13154289" y="508149"/>
            <a:ext cx="735456"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Service</a:t>
            </a:r>
          </a:p>
        </p:txBody>
      </p:sp>
      <p:sp>
        <p:nvSpPr>
          <p:cNvPr name="TextBox 47" id="47"/>
          <p:cNvSpPr txBox="true"/>
          <p:nvPr/>
        </p:nvSpPr>
        <p:spPr>
          <a:xfrm rot="0">
            <a:off x="11898530" y="508149"/>
            <a:ext cx="8097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Home</a:t>
            </a:r>
          </a:p>
        </p:txBody>
      </p:sp>
      <p:sp>
        <p:nvSpPr>
          <p:cNvPr name="TextBox 48" id="48"/>
          <p:cNvSpPr txBox="true"/>
          <p:nvPr/>
        </p:nvSpPr>
        <p:spPr>
          <a:xfrm rot="0">
            <a:off x="1828563" y="2258504"/>
            <a:ext cx="8423420" cy="731752"/>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Healthio Advantages</a:t>
            </a:r>
          </a:p>
        </p:txBody>
      </p:sp>
      <p:sp>
        <p:nvSpPr>
          <p:cNvPr name="TextBox 49" id="49"/>
          <p:cNvSpPr txBox="true"/>
          <p:nvPr/>
        </p:nvSpPr>
        <p:spPr>
          <a:xfrm rot="0">
            <a:off x="2775851" y="4085835"/>
            <a:ext cx="3550967" cy="124587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Comprehensive Health Snapshot:</a:t>
            </a:r>
            <a:r>
              <a:rPr lang="en-US" sz="1200">
                <a:solidFill>
                  <a:srgbClr val="FFFFFF"/>
                </a:solidFill>
                <a:latin typeface="Open Sans"/>
              </a:rPr>
              <a:t> The Dashboard provides an at-a-glance overview of your health metrics, including activity levels, nutrition, and progress, helping you stay informed and motivated.</a:t>
            </a:r>
          </a:p>
          <a:p>
            <a:pPr algn="l">
              <a:lnSpc>
                <a:spcPts val="1680"/>
              </a:lnSpc>
              <a:spcBef>
                <a:spcPct val="0"/>
              </a:spcBef>
            </a:pPr>
          </a:p>
        </p:txBody>
      </p:sp>
      <p:sp>
        <p:nvSpPr>
          <p:cNvPr name="TextBox 50" id="50"/>
          <p:cNvSpPr txBox="true"/>
          <p:nvPr/>
        </p:nvSpPr>
        <p:spPr>
          <a:xfrm rot="0">
            <a:off x="1919383" y="428088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51" id="51"/>
          <p:cNvSpPr txBox="true"/>
          <p:nvPr/>
        </p:nvSpPr>
        <p:spPr>
          <a:xfrm rot="0">
            <a:off x="8196247" y="4085835"/>
            <a:ext cx="3550967" cy="124587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Detailed Progress Analysis:</a:t>
            </a:r>
            <a:r>
              <a:rPr lang="en-US" sz="1200">
                <a:solidFill>
                  <a:srgbClr val="FFFFFF"/>
                </a:solidFill>
                <a:latin typeface="Open Sans"/>
              </a:rPr>
              <a:t> Progress Reports offer detailed analyses of your health journey, highlighting improvements and areas that need attention, ensuring you stay on track towards your goals.</a:t>
            </a:r>
          </a:p>
          <a:p>
            <a:pPr algn="l">
              <a:lnSpc>
                <a:spcPts val="1680"/>
              </a:lnSpc>
              <a:spcBef>
                <a:spcPct val="0"/>
              </a:spcBef>
            </a:pPr>
          </a:p>
        </p:txBody>
      </p:sp>
      <p:sp>
        <p:nvSpPr>
          <p:cNvPr name="TextBox 52" id="52"/>
          <p:cNvSpPr txBox="true"/>
          <p:nvPr/>
        </p:nvSpPr>
        <p:spPr>
          <a:xfrm rot="0">
            <a:off x="7339779" y="428088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
        <p:nvSpPr>
          <p:cNvPr name="TextBox 53" id="53"/>
          <p:cNvSpPr txBox="true"/>
          <p:nvPr/>
        </p:nvSpPr>
        <p:spPr>
          <a:xfrm rot="0">
            <a:off x="2775851" y="5623672"/>
            <a:ext cx="3550967" cy="103632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Real-Time Tracking: </a:t>
            </a:r>
            <a:r>
              <a:rPr lang="en-US" sz="1200">
                <a:solidFill>
                  <a:srgbClr val="FFFFFF"/>
                </a:solidFill>
                <a:latin typeface="Open Sans"/>
              </a:rPr>
              <a:t>With the Activity Tracker, monitor your daily physical activities in real-time, ensuring you meet your fitness goals and stay active throughout the day.</a:t>
            </a:r>
          </a:p>
          <a:p>
            <a:pPr algn="l">
              <a:lnSpc>
                <a:spcPts val="1680"/>
              </a:lnSpc>
              <a:spcBef>
                <a:spcPct val="0"/>
              </a:spcBef>
            </a:pPr>
          </a:p>
        </p:txBody>
      </p:sp>
      <p:sp>
        <p:nvSpPr>
          <p:cNvPr name="TextBox 54" id="54"/>
          <p:cNvSpPr txBox="true"/>
          <p:nvPr/>
        </p:nvSpPr>
        <p:spPr>
          <a:xfrm rot="0">
            <a:off x="1919383" y="5818720"/>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
        <p:nvSpPr>
          <p:cNvPr name="TextBox 55" id="55"/>
          <p:cNvSpPr txBox="true"/>
          <p:nvPr/>
        </p:nvSpPr>
        <p:spPr>
          <a:xfrm rot="0">
            <a:off x="8196247" y="5623672"/>
            <a:ext cx="3550967" cy="124587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Customizable Goal Setting:</a:t>
            </a:r>
            <a:r>
              <a:rPr lang="en-US" sz="1200">
                <a:solidFill>
                  <a:srgbClr val="FFFFFF"/>
                </a:solidFill>
                <a:latin typeface="Open Sans"/>
              </a:rPr>
              <a:t> Set and customize your personal health and fitness goals. The app provides tailored plans and reminders to keep you motivated and focused on achieving your objectives.</a:t>
            </a:r>
          </a:p>
          <a:p>
            <a:pPr algn="l">
              <a:lnSpc>
                <a:spcPts val="1680"/>
              </a:lnSpc>
              <a:spcBef>
                <a:spcPct val="0"/>
              </a:spcBef>
            </a:pPr>
          </a:p>
        </p:txBody>
      </p:sp>
      <p:sp>
        <p:nvSpPr>
          <p:cNvPr name="TextBox 56" id="56"/>
          <p:cNvSpPr txBox="true"/>
          <p:nvPr/>
        </p:nvSpPr>
        <p:spPr>
          <a:xfrm rot="0">
            <a:off x="7339779" y="5818720"/>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04</a:t>
            </a:r>
          </a:p>
        </p:txBody>
      </p:sp>
      <p:sp>
        <p:nvSpPr>
          <p:cNvPr name="TextBox 57" id="57"/>
          <p:cNvSpPr txBox="true"/>
          <p:nvPr/>
        </p:nvSpPr>
        <p:spPr>
          <a:xfrm rot="0">
            <a:off x="2775851" y="7164222"/>
            <a:ext cx="3550967" cy="103632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Personalized Nutrition Insights: </a:t>
            </a:r>
            <a:r>
              <a:rPr lang="en-US" sz="1200">
                <a:solidFill>
                  <a:srgbClr val="FFFFFF"/>
                </a:solidFill>
                <a:latin typeface="Open Sans"/>
              </a:rPr>
              <a:t>The Nutrition Log allows you to track your food intake and provides personalized dietary recommendations to help you maintain a balanced and healthy diet.</a:t>
            </a:r>
          </a:p>
          <a:p>
            <a:pPr algn="l">
              <a:lnSpc>
                <a:spcPts val="1680"/>
              </a:lnSpc>
              <a:spcBef>
                <a:spcPct val="0"/>
              </a:spcBef>
            </a:pPr>
          </a:p>
        </p:txBody>
      </p:sp>
      <p:sp>
        <p:nvSpPr>
          <p:cNvPr name="TextBox 58" id="58"/>
          <p:cNvSpPr txBox="true"/>
          <p:nvPr/>
        </p:nvSpPr>
        <p:spPr>
          <a:xfrm rot="0">
            <a:off x="1919383" y="7359270"/>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59" id="59"/>
          <p:cNvSpPr txBox="true"/>
          <p:nvPr/>
        </p:nvSpPr>
        <p:spPr>
          <a:xfrm rot="0">
            <a:off x="8196247" y="7164222"/>
            <a:ext cx="3550967" cy="124587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Engaging Community: </a:t>
            </a:r>
            <a:r>
              <a:rPr lang="en-US" sz="1200">
                <a:solidFill>
                  <a:srgbClr val="FFFFFF"/>
                </a:solidFill>
                <a:latin typeface="Open Sans"/>
              </a:rPr>
              <a:t>Connect with a supportive community of like-minded individuals. Share your journey, exchange tips, and find motivation and encouragement from others pursuing similar health goals.</a:t>
            </a:r>
          </a:p>
          <a:p>
            <a:pPr algn="l">
              <a:lnSpc>
                <a:spcPts val="1680"/>
              </a:lnSpc>
              <a:spcBef>
                <a:spcPct val="0"/>
              </a:spcBef>
            </a:pPr>
          </a:p>
        </p:txBody>
      </p:sp>
      <p:sp>
        <p:nvSpPr>
          <p:cNvPr name="TextBox 60" id="60"/>
          <p:cNvSpPr txBox="true"/>
          <p:nvPr/>
        </p:nvSpPr>
        <p:spPr>
          <a:xfrm rot="0">
            <a:off x="7339779" y="7359270"/>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53377" y="7727913"/>
            <a:ext cx="290192" cy="1530387"/>
            <a:chOff x="0" y="0"/>
            <a:chExt cx="294878" cy="1555103"/>
          </a:xfrm>
        </p:grpSpPr>
        <p:sp>
          <p:nvSpPr>
            <p:cNvPr name="Freeform 9" id="9"/>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0" id="10"/>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7922056" cy="5143500"/>
            <a:chOff x="0" y="0"/>
            <a:chExt cx="2086467" cy="1354667"/>
          </a:xfrm>
        </p:grpSpPr>
        <p:sp>
          <p:nvSpPr>
            <p:cNvPr name="Freeform 12" id="12"/>
            <p:cNvSpPr/>
            <p:nvPr/>
          </p:nvSpPr>
          <p:spPr>
            <a:xfrm flipH="false" flipV="false" rot="0">
              <a:off x="0" y="0"/>
              <a:ext cx="2086467" cy="1354667"/>
            </a:xfrm>
            <a:custGeom>
              <a:avLst/>
              <a:gdLst/>
              <a:ahLst/>
              <a:cxnLst/>
              <a:rect r="r" b="b" t="t" l="l"/>
              <a:pathLst>
                <a:path h="1354667" w="2086467">
                  <a:moveTo>
                    <a:pt x="0" y="0"/>
                  </a:moveTo>
                  <a:lnTo>
                    <a:pt x="2086467" y="0"/>
                  </a:lnTo>
                  <a:lnTo>
                    <a:pt x="2086467" y="1354667"/>
                  </a:lnTo>
                  <a:lnTo>
                    <a:pt x="0" y="1354667"/>
                  </a:lnTo>
                  <a:close/>
                </a:path>
              </a:pathLst>
            </a:custGeom>
            <a:gradFill rotWithShape="true">
              <a:gsLst>
                <a:gs pos="0">
                  <a:srgbClr val="FF00E6">
                    <a:alpha val="100000"/>
                  </a:srgbClr>
                </a:gs>
                <a:gs pos="100000">
                  <a:srgbClr val="60057F">
                    <a:alpha val="100000"/>
                  </a:srgbClr>
                </a:gs>
              </a:gsLst>
              <a:lin ang="2700000"/>
            </a:gradFill>
          </p:spPr>
        </p:sp>
        <p:sp>
          <p:nvSpPr>
            <p:cNvPr name="TextBox 13" id="13"/>
            <p:cNvSpPr txBox="true"/>
            <p:nvPr/>
          </p:nvSpPr>
          <p:spPr>
            <a:xfrm>
              <a:off x="0" y="-38100"/>
              <a:ext cx="2086467" cy="1392767"/>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1218182" y="1752839"/>
            <a:ext cx="3427209" cy="6781322"/>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45920" t="0" r="-200352"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4" id="24"/>
          <p:cNvGrpSpPr>
            <a:grpSpLocks noChangeAspect="true"/>
          </p:cNvGrpSpPr>
          <p:nvPr/>
        </p:nvGrpSpPr>
        <p:grpSpPr>
          <a:xfrm rot="0">
            <a:off x="2495135" y="1752839"/>
            <a:ext cx="3427209" cy="6781322"/>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63352" t="0" r="-63352" b="0"/>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4" id="34"/>
          <p:cNvGrpSpPr>
            <a:grpSpLocks noChangeAspect="true"/>
          </p:cNvGrpSpPr>
          <p:nvPr/>
        </p:nvGrpSpPr>
        <p:grpSpPr>
          <a:xfrm rot="0">
            <a:off x="6208451" y="2895839"/>
            <a:ext cx="3427209" cy="6781322"/>
            <a:chOff x="0" y="0"/>
            <a:chExt cx="2620010" cy="5184140"/>
          </a:xfrm>
        </p:grpSpPr>
        <p:sp>
          <p:nvSpPr>
            <p:cNvPr name="Freeform 35" id="3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6" id="3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68281" t="0" r="-200113" b="0"/>
              </a:stretch>
            </a:blipFill>
          </p:spPr>
        </p:sp>
        <p:sp>
          <p:nvSpPr>
            <p:cNvPr name="Freeform 37" id="3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8" id="3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9" id="3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2" id="4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3" id="4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44" id="44"/>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5" id="45"/>
          <p:cNvGrpSpPr/>
          <p:nvPr/>
        </p:nvGrpSpPr>
        <p:grpSpPr>
          <a:xfrm rot="0">
            <a:off x="11083505" y="3494310"/>
            <a:ext cx="1042538" cy="47625"/>
            <a:chOff x="0" y="0"/>
            <a:chExt cx="274578" cy="12543"/>
          </a:xfrm>
        </p:grpSpPr>
        <p:sp>
          <p:nvSpPr>
            <p:cNvPr name="Freeform 46" id="4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47" id="4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11083505" y="4288065"/>
            <a:ext cx="677751" cy="67775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50" id="5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1" id="51"/>
          <p:cNvGrpSpPr/>
          <p:nvPr/>
        </p:nvGrpSpPr>
        <p:grpSpPr>
          <a:xfrm rot="0">
            <a:off x="11083505" y="5708765"/>
            <a:ext cx="677751" cy="67775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53" id="5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4" id="54"/>
          <p:cNvGrpSpPr/>
          <p:nvPr/>
        </p:nvGrpSpPr>
        <p:grpSpPr>
          <a:xfrm rot="0">
            <a:off x="11083505" y="7129466"/>
            <a:ext cx="677751" cy="677751"/>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56" id="5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7" id="57"/>
          <p:cNvSpPr txBox="true"/>
          <p:nvPr/>
        </p:nvSpPr>
        <p:spPr>
          <a:xfrm rot="0">
            <a:off x="15940842" y="508149"/>
            <a:ext cx="9784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Contact</a:t>
            </a:r>
          </a:p>
        </p:txBody>
      </p:sp>
      <p:sp>
        <p:nvSpPr>
          <p:cNvPr name="TextBox 58" id="58"/>
          <p:cNvSpPr txBox="true"/>
          <p:nvPr/>
        </p:nvSpPr>
        <p:spPr>
          <a:xfrm rot="0">
            <a:off x="14385046" y="508149"/>
            <a:ext cx="1060497"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About Us</a:t>
            </a:r>
          </a:p>
        </p:txBody>
      </p:sp>
      <p:sp>
        <p:nvSpPr>
          <p:cNvPr name="TextBox 59" id="59"/>
          <p:cNvSpPr txBox="true"/>
          <p:nvPr/>
        </p:nvSpPr>
        <p:spPr>
          <a:xfrm rot="0">
            <a:off x="13154289" y="508149"/>
            <a:ext cx="735456"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Service</a:t>
            </a:r>
          </a:p>
        </p:txBody>
      </p:sp>
      <p:sp>
        <p:nvSpPr>
          <p:cNvPr name="TextBox 60" id="60"/>
          <p:cNvSpPr txBox="true"/>
          <p:nvPr/>
        </p:nvSpPr>
        <p:spPr>
          <a:xfrm rot="0">
            <a:off x="11898530" y="508149"/>
            <a:ext cx="8097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Home</a:t>
            </a:r>
          </a:p>
        </p:txBody>
      </p:sp>
      <p:sp>
        <p:nvSpPr>
          <p:cNvPr name="TextBox 61" id="61"/>
          <p:cNvSpPr txBox="true"/>
          <p:nvPr/>
        </p:nvSpPr>
        <p:spPr>
          <a:xfrm rot="0">
            <a:off x="1011679" y="508149"/>
            <a:ext cx="1633768" cy="207645"/>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Bold"/>
              </a:rPr>
              <a:t>Healthio  Company</a:t>
            </a:r>
          </a:p>
        </p:txBody>
      </p:sp>
      <p:sp>
        <p:nvSpPr>
          <p:cNvPr name="TextBox 62" id="62"/>
          <p:cNvSpPr txBox="true"/>
          <p:nvPr/>
        </p:nvSpPr>
        <p:spPr>
          <a:xfrm rot="0">
            <a:off x="11083505" y="2441683"/>
            <a:ext cx="4857337" cy="731752"/>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Healthio’s Menu</a:t>
            </a:r>
          </a:p>
        </p:txBody>
      </p:sp>
      <p:sp>
        <p:nvSpPr>
          <p:cNvPr name="TextBox 63" id="63"/>
          <p:cNvSpPr txBox="true"/>
          <p:nvPr/>
        </p:nvSpPr>
        <p:spPr>
          <a:xfrm rot="0">
            <a:off x="12030793" y="4309029"/>
            <a:ext cx="4221864" cy="82677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Efficient Navigation: </a:t>
            </a:r>
            <a:r>
              <a:rPr lang="en-US" sz="1200">
                <a:solidFill>
                  <a:srgbClr val="FFFFFF"/>
                </a:solidFill>
                <a:latin typeface="Open Sans"/>
              </a:rPr>
              <a:t>The menu offers streamlined access to essential features, ensuring users can navigate the app easily and efficiently.</a:t>
            </a:r>
          </a:p>
          <a:p>
            <a:pPr algn="l">
              <a:lnSpc>
                <a:spcPts val="1680"/>
              </a:lnSpc>
              <a:spcBef>
                <a:spcPct val="0"/>
              </a:spcBef>
            </a:pPr>
          </a:p>
        </p:txBody>
      </p:sp>
      <p:sp>
        <p:nvSpPr>
          <p:cNvPr name="TextBox 64" id="64"/>
          <p:cNvSpPr txBox="true"/>
          <p:nvPr/>
        </p:nvSpPr>
        <p:spPr>
          <a:xfrm rot="0">
            <a:off x="11174326" y="446406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65" id="65"/>
          <p:cNvSpPr txBox="true"/>
          <p:nvPr/>
        </p:nvSpPr>
        <p:spPr>
          <a:xfrm rot="0">
            <a:off x="12030793" y="5729729"/>
            <a:ext cx="4221864" cy="103632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Clear Categorization:</a:t>
            </a:r>
            <a:r>
              <a:rPr lang="en-US" sz="1200">
                <a:solidFill>
                  <a:srgbClr val="FFFFFF"/>
                </a:solidFill>
                <a:latin typeface="Open Sans"/>
              </a:rPr>
              <a:t> Menu items are organized into clear categories, making it simple for users to locate and access specific functionalities without confusion.</a:t>
            </a:r>
          </a:p>
          <a:p>
            <a:pPr algn="l">
              <a:lnSpc>
                <a:spcPts val="1680"/>
              </a:lnSpc>
            </a:pPr>
          </a:p>
          <a:p>
            <a:pPr algn="l">
              <a:lnSpc>
                <a:spcPts val="1680"/>
              </a:lnSpc>
              <a:spcBef>
                <a:spcPct val="0"/>
              </a:spcBef>
            </a:pPr>
          </a:p>
        </p:txBody>
      </p:sp>
      <p:sp>
        <p:nvSpPr>
          <p:cNvPr name="TextBox 66" id="66"/>
          <p:cNvSpPr txBox="true"/>
          <p:nvPr/>
        </p:nvSpPr>
        <p:spPr>
          <a:xfrm rot="0">
            <a:off x="11174326" y="588476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
        <p:nvSpPr>
          <p:cNvPr name="TextBox 67" id="67"/>
          <p:cNvSpPr txBox="true"/>
          <p:nvPr/>
        </p:nvSpPr>
        <p:spPr>
          <a:xfrm rot="0">
            <a:off x="12030793" y="7150430"/>
            <a:ext cx="4221864" cy="103632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Visual Hierarchy</a:t>
            </a:r>
            <a:r>
              <a:rPr lang="en-US" sz="1200">
                <a:solidFill>
                  <a:srgbClr val="FFFFFF"/>
                </a:solidFill>
                <a:latin typeface="Open Sans"/>
              </a:rPr>
              <a:t>: The menu utilizes visual hierarchy to prioritize important sections, guiding users towards key features such as activity tracking, nutrition logging, and community support with ease.</a:t>
            </a:r>
          </a:p>
          <a:p>
            <a:pPr algn="l">
              <a:lnSpc>
                <a:spcPts val="1680"/>
              </a:lnSpc>
              <a:spcBef>
                <a:spcPct val="0"/>
              </a:spcBef>
            </a:pPr>
          </a:p>
        </p:txBody>
      </p:sp>
      <p:sp>
        <p:nvSpPr>
          <p:cNvPr name="TextBox 68" id="68"/>
          <p:cNvSpPr txBox="true"/>
          <p:nvPr/>
        </p:nvSpPr>
        <p:spPr>
          <a:xfrm rot="0">
            <a:off x="11174326" y="7305464"/>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94733" y="5238750"/>
            <a:ext cx="3457869" cy="6841988"/>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762" t="0" r="-33155"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5408288" y="5238750"/>
            <a:ext cx="3457869" cy="6841988"/>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0" r="-59223"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9323380" y="5222339"/>
            <a:ext cx="3457869" cy="6841988"/>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0" r="-1607" b="0"/>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a:grpSpLocks noChangeAspect="true"/>
          </p:cNvGrpSpPr>
          <p:nvPr/>
        </p:nvGrpSpPr>
        <p:grpSpPr>
          <a:xfrm rot="0">
            <a:off x="13435398" y="5238750"/>
            <a:ext cx="3457869" cy="6841988"/>
            <a:chOff x="0" y="0"/>
            <a:chExt cx="2620010" cy="5184140"/>
          </a:xfrm>
        </p:grpSpPr>
        <p:sp>
          <p:nvSpPr>
            <p:cNvPr name="Freeform 43" id="4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4" id="4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0" t="0" r="-13221" b="0"/>
              </a:stretch>
            </a:blipFill>
          </p:spPr>
        </p:sp>
        <p:sp>
          <p:nvSpPr>
            <p:cNvPr name="Freeform 45" id="4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6" id="4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7" id="4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0" id="5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1" id="5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2" id="52"/>
          <p:cNvGrpSpPr/>
          <p:nvPr/>
        </p:nvGrpSpPr>
        <p:grpSpPr>
          <a:xfrm rot="0">
            <a:off x="8622731" y="2686080"/>
            <a:ext cx="1042538" cy="47625"/>
            <a:chOff x="0" y="0"/>
            <a:chExt cx="274578" cy="12543"/>
          </a:xfrm>
        </p:grpSpPr>
        <p:sp>
          <p:nvSpPr>
            <p:cNvPr name="Freeform 53" id="5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54" id="5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1011679" y="3389585"/>
            <a:ext cx="677751" cy="677751"/>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57" id="5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58" id="58"/>
          <p:cNvGrpSpPr/>
          <p:nvPr/>
        </p:nvGrpSpPr>
        <p:grpSpPr>
          <a:xfrm rot="0">
            <a:off x="5025234" y="3389585"/>
            <a:ext cx="677751" cy="677751"/>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60" id="6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1" id="61"/>
          <p:cNvGrpSpPr/>
          <p:nvPr/>
        </p:nvGrpSpPr>
        <p:grpSpPr>
          <a:xfrm rot="0">
            <a:off x="9038789" y="3389585"/>
            <a:ext cx="677751" cy="677751"/>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63" id="6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4" id="64"/>
          <p:cNvGrpSpPr/>
          <p:nvPr/>
        </p:nvGrpSpPr>
        <p:grpSpPr>
          <a:xfrm rot="0">
            <a:off x="13052344" y="3389585"/>
            <a:ext cx="677751" cy="677751"/>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66" id="6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67" id="67"/>
          <p:cNvSpPr txBox="true"/>
          <p:nvPr/>
        </p:nvSpPr>
        <p:spPr>
          <a:xfrm rot="0">
            <a:off x="1011679" y="508149"/>
            <a:ext cx="1633768" cy="207645"/>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Bold"/>
              </a:rPr>
              <a:t>Healthio Company</a:t>
            </a:r>
          </a:p>
        </p:txBody>
      </p:sp>
      <p:sp>
        <p:nvSpPr>
          <p:cNvPr name="TextBox 68" id="68"/>
          <p:cNvSpPr txBox="true"/>
          <p:nvPr/>
        </p:nvSpPr>
        <p:spPr>
          <a:xfrm rot="0">
            <a:off x="15940842" y="508149"/>
            <a:ext cx="9784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Contact</a:t>
            </a:r>
          </a:p>
        </p:txBody>
      </p:sp>
      <p:sp>
        <p:nvSpPr>
          <p:cNvPr name="TextBox 69" id="69"/>
          <p:cNvSpPr txBox="true"/>
          <p:nvPr/>
        </p:nvSpPr>
        <p:spPr>
          <a:xfrm rot="0">
            <a:off x="14385046" y="508149"/>
            <a:ext cx="1060497"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About Us</a:t>
            </a:r>
          </a:p>
        </p:txBody>
      </p:sp>
      <p:sp>
        <p:nvSpPr>
          <p:cNvPr name="TextBox 70" id="70"/>
          <p:cNvSpPr txBox="true"/>
          <p:nvPr/>
        </p:nvSpPr>
        <p:spPr>
          <a:xfrm rot="0">
            <a:off x="13154289" y="508149"/>
            <a:ext cx="735456"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Service</a:t>
            </a:r>
          </a:p>
        </p:txBody>
      </p:sp>
      <p:sp>
        <p:nvSpPr>
          <p:cNvPr name="TextBox 71" id="71"/>
          <p:cNvSpPr txBox="true"/>
          <p:nvPr/>
        </p:nvSpPr>
        <p:spPr>
          <a:xfrm rot="0">
            <a:off x="11898530" y="508149"/>
            <a:ext cx="8097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Home</a:t>
            </a:r>
          </a:p>
        </p:txBody>
      </p:sp>
      <p:sp>
        <p:nvSpPr>
          <p:cNvPr name="TextBox 72" id="72"/>
          <p:cNvSpPr txBox="true"/>
          <p:nvPr/>
        </p:nvSpPr>
        <p:spPr>
          <a:xfrm rot="0">
            <a:off x="5478839" y="1633453"/>
            <a:ext cx="7330322" cy="731752"/>
          </a:xfrm>
          <a:prstGeom prst="rect">
            <a:avLst/>
          </a:prstGeom>
        </p:spPr>
        <p:txBody>
          <a:bodyPr anchor="t" rtlCol="false" tIns="0" lIns="0" bIns="0" rIns="0">
            <a:spAutoFit/>
          </a:bodyPr>
          <a:lstStyle/>
          <a:p>
            <a:pPr algn="ctr">
              <a:lnSpc>
                <a:spcPts val="5336"/>
              </a:lnSpc>
            </a:pPr>
            <a:r>
              <a:rPr lang="en-US" sz="4560">
                <a:solidFill>
                  <a:srgbClr val="FFFFFF"/>
                </a:solidFill>
                <a:latin typeface="Poppins Bold"/>
              </a:rPr>
              <a:t>Healthio Features</a:t>
            </a:r>
          </a:p>
        </p:txBody>
      </p:sp>
      <p:sp>
        <p:nvSpPr>
          <p:cNvPr name="TextBox 73" id="73"/>
          <p:cNvSpPr txBox="true"/>
          <p:nvPr/>
        </p:nvSpPr>
        <p:spPr>
          <a:xfrm rot="0">
            <a:off x="1958966" y="3410548"/>
            <a:ext cx="2964342" cy="1455420"/>
          </a:xfrm>
          <a:prstGeom prst="rect">
            <a:avLst/>
          </a:prstGeom>
        </p:spPr>
        <p:txBody>
          <a:bodyPr anchor="t" rtlCol="false" tIns="0" lIns="0" bIns="0" rIns="0">
            <a:spAutoFit/>
          </a:bodyPr>
          <a:lstStyle/>
          <a:p>
            <a:pPr algn="l">
              <a:lnSpc>
                <a:spcPts val="1680"/>
              </a:lnSpc>
            </a:pPr>
            <a:r>
              <a:rPr lang="en-US" sz="1200">
                <a:solidFill>
                  <a:srgbClr val="FFFFFF"/>
                </a:solidFill>
                <a:latin typeface="Open Sans"/>
              </a:rPr>
              <a:t>I</a:t>
            </a:r>
            <a:r>
              <a:rPr lang="en-US" sz="1200">
                <a:solidFill>
                  <a:srgbClr val="FFFFFF"/>
                </a:solidFill>
                <a:latin typeface="Open Sans Bold"/>
              </a:rPr>
              <a:t>nstant Health Insights:</a:t>
            </a:r>
            <a:r>
              <a:rPr lang="en-US" sz="1200">
                <a:solidFill>
                  <a:srgbClr val="FFFFFF"/>
                </a:solidFill>
                <a:latin typeface="Open Sans"/>
              </a:rPr>
              <a:t> The Symptom Checker allows users to input their symptoms and receive instant, data-driven insights and potential diagnoses, empowering them to make informed health decisions.</a:t>
            </a:r>
          </a:p>
          <a:p>
            <a:pPr algn="l">
              <a:lnSpc>
                <a:spcPts val="1680"/>
              </a:lnSpc>
              <a:spcBef>
                <a:spcPct val="0"/>
              </a:spcBef>
            </a:pPr>
          </a:p>
        </p:txBody>
      </p:sp>
      <p:sp>
        <p:nvSpPr>
          <p:cNvPr name="TextBox 74" id="74"/>
          <p:cNvSpPr txBox="true"/>
          <p:nvPr/>
        </p:nvSpPr>
        <p:spPr>
          <a:xfrm rot="0">
            <a:off x="1102499" y="356558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75" id="75"/>
          <p:cNvSpPr txBox="true"/>
          <p:nvPr/>
        </p:nvSpPr>
        <p:spPr>
          <a:xfrm rot="0">
            <a:off x="5972521" y="3410548"/>
            <a:ext cx="2967804" cy="145542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Personalized Health Advice:</a:t>
            </a:r>
            <a:r>
              <a:rPr lang="en-US" sz="1200">
                <a:solidFill>
                  <a:srgbClr val="FFFFFF"/>
                </a:solidFill>
                <a:latin typeface="Open Sans"/>
              </a:rPr>
              <a:t> The Health Recommendations feature provides users with tailored advice and tips based on their health data and goals, ensuring personalized and actionable guidance for a healthier lifestyle.</a:t>
            </a:r>
          </a:p>
          <a:p>
            <a:pPr algn="l">
              <a:lnSpc>
                <a:spcPts val="1680"/>
              </a:lnSpc>
              <a:spcBef>
                <a:spcPct val="0"/>
              </a:spcBef>
            </a:pPr>
          </a:p>
        </p:txBody>
      </p:sp>
      <p:sp>
        <p:nvSpPr>
          <p:cNvPr name="TextBox 76" id="76"/>
          <p:cNvSpPr txBox="true"/>
          <p:nvPr/>
        </p:nvSpPr>
        <p:spPr>
          <a:xfrm rot="0">
            <a:off x="5116054" y="356558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
        <p:nvSpPr>
          <p:cNvPr name="TextBox 77" id="77"/>
          <p:cNvSpPr txBox="true"/>
          <p:nvPr/>
        </p:nvSpPr>
        <p:spPr>
          <a:xfrm rot="0">
            <a:off x="9986076" y="3410548"/>
            <a:ext cx="2964342" cy="145542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Up-to-Date Immunization</a:t>
            </a:r>
            <a:r>
              <a:rPr lang="en-US" sz="1200">
                <a:solidFill>
                  <a:srgbClr val="FFFFFF"/>
                </a:solidFill>
                <a:latin typeface="Open Sans"/>
              </a:rPr>
              <a:t> Records: The Vaccination Tracker keeps users' immunization records organized and up-to-date, sending timely reminders for upcoming vaccinations and boosters to maintain optimal health.</a:t>
            </a:r>
          </a:p>
          <a:p>
            <a:pPr algn="l">
              <a:lnSpc>
                <a:spcPts val="1680"/>
              </a:lnSpc>
              <a:spcBef>
                <a:spcPct val="0"/>
              </a:spcBef>
            </a:pPr>
          </a:p>
        </p:txBody>
      </p:sp>
      <p:sp>
        <p:nvSpPr>
          <p:cNvPr name="TextBox 78" id="78"/>
          <p:cNvSpPr txBox="true"/>
          <p:nvPr/>
        </p:nvSpPr>
        <p:spPr>
          <a:xfrm rot="0">
            <a:off x="9129609" y="356558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79" id="79"/>
          <p:cNvSpPr txBox="true"/>
          <p:nvPr/>
        </p:nvSpPr>
        <p:spPr>
          <a:xfrm rot="0">
            <a:off x="13999631" y="3410548"/>
            <a:ext cx="3109113" cy="145542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rPr>
              <a:t>Comprehensive Health Library:</a:t>
            </a:r>
            <a:r>
              <a:rPr lang="en-US" sz="1200">
                <a:solidFill>
                  <a:srgbClr val="FFFFFF"/>
                </a:solidFill>
                <a:latin typeface="Open Sans"/>
              </a:rPr>
              <a:t> The Educational Resources section offers a comprehensive library of articles, videos, and tutorials on various health topics, helping users expand their knowledge and stay informed about best health practices.</a:t>
            </a:r>
          </a:p>
          <a:p>
            <a:pPr algn="l">
              <a:lnSpc>
                <a:spcPts val="1680"/>
              </a:lnSpc>
              <a:spcBef>
                <a:spcPct val="0"/>
              </a:spcBef>
            </a:pPr>
          </a:p>
        </p:txBody>
      </p:sp>
      <p:sp>
        <p:nvSpPr>
          <p:cNvPr name="TextBox 80" id="80"/>
          <p:cNvSpPr txBox="true"/>
          <p:nvPr/>
        </p:nvSpPr>
        <p:spPr>
          <a:xfrm rot="0">
            <a:off x="13143164" y="356558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647788" y="1651929"/>
            <a:ext cx="4816747" cy="9530762"/>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5434112" y="2489635"/>
            <a:ext cx="3321504" cy="6572166"/>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58351" t="0" r="-58351"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p:nvPr/>
        </p:nvGrpSpPr>
        <p:grpSpPr>
          <a:xfrm rot="0">
            <a:off x="10358473" y="3456536"/>
            <a:ext cx="1042538" cy="47625"/>
            <a:chOff x="0" y="0"/>
            <a:chExt cx="274578" cy="12543"/>
          </a:xfrm>
        </p:grpSpPr>
        <p:sp>
          <p:nvSpPr>
            <p:cNvPr name="Freeform 33" id="3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34" id="3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011679" y="508149"/>
            <a:ext cx="1633768" cy="207645"/>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Bold"/>
              </a:rPr>
              <a:t>Healthio Company</a:t>
            </a:r>
          </a:p>
        </p:txBody>
      </p:sp>
      <p:sp>
        <p:nvSpPr>
          <p:cNvPr name="TextBox 36" id="36"/>
          <p:cNvSpPr txBox="true"/>
          <p:nvPr/>
        </p:nvSpPr>
        <p:spPr>
          <a:xfrm rot="0">
            <a:off x="15940842" y="508149"/>
            <a:ext cx="9784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Contact</a:t>
            </a:r>
          </a:p>
        </p:txBody>
      </p:sp>
      <p:sp>
        <p:nvSpPr>
          <p:cNvPr name="TextBox 37" id="37"/>
          <p:cNvSpPr txBox="true"/>
          <p:nvPr/>
        </p:nvSpPr>
        <p:spPr>
          <a:xfrm rot="0">
            <a:off x="14385046" y="508149"/>
            <a:ext cx="1060497"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About Us</a:t>
            </a:r>
          </a:p>
        </p:txBody>
      </p:sp>
      <p:sp>
        <p:nvSpPr>
          <p:cNvPr name="TextBox 38" id="38"/>
          <p:cNvSpPr txBox="true"/>
          <p:nvPr/>
        </p:nvSpPr>
        <p:spPr>
          <a:xfrm rot="0">
            <a:off x="13154289" y="508149"/>
            <a:ext cx="735456"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Service</a:t>
            </a:r>
          </a:p>
        </p:txBody>
      </p:sp>
      <p:sp>
        <p:nvSpPr>
          <p:cNvPr name="TextBox 39" id="39"/>
          <p:cNvSpPr txBox="true"/>
          <p:nvPr/>
        </p:nvSpPr>
        <p:spPr>
          <a:xfrm rot="0">
            <a:off x="11898530" y="508149"/>
            <a:ext cx="8097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Home</a:t>
            </a:r>
          </a:p>
        </p:txBody>
      </p:sp>
      <p:sp>
        <p:nvSpPr>
          <p:cNvPr name="TextBox 40" id="40"/>
          <p:cNvSpPr txBox="true"/>
          <p:nvPr/>
        </p:nvSpPr>
        <p:spPr>
          <a:xfrm rot="0">
            <a:off x="10358473" y="2403910"/>
            <a:ext cx="4857337" cy="731752"/>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 Update!!</a:t>
            </a:r>
          </a:p>
        </p:txBody>
      </p:sp>
      <p:sp>
        <p:nvSpPr>
          <p:cNvPr name="TextBox 41" id="41"/>
          <p:cNvSpPr txBox="true"/>
          <p:nvPr/>
        </p:nvSpPr>
        <p:spPr>
          <a:xfrm rot="0">
            <a:off x="10358473" y="4179794"/>
            <a:ext cx="5767244" cy="4179570"/>
          </a:xfrm>
          <a:prstGeom prst="rect">
            <a:avLst/>
          </a:prstGeom>
        </p:spPr>
        <p:txBody>
          <a:bodyPr anchor="t" rtlCol="false" tIns="0" lIns="0" bIns="0" rIns="0">
            <a:spAutoFit/>
          </a:bodyPr>
          <a:lstStyle/>
          <a:p>
            <a:pPr algn="l">
              <a:lnSpc>
                <a:spcPts val="1680"/>
              </a:lnSpc>
            </a:pPr>
            <a:r>
              <a:rPr lang="en-US" sz="1200">
                <a:solidFill>
                  <a:srgbClr val="FFFFFF"/>
                </a:solidFill>
                <a:latin typeface="Open Sans"/>
              </a:rPr>
              <a:t>The Educational Resources section of our health app is a rich repository of knowledge curated to empower users with comprehensive insights into various aspects of health and wellness. With an extensive collection of articles, videos, and tutorials authored by healthcare professionals and experts, users gain access to credible information covering diverse topics such as nutrition, fitness, mental health, disease prevention, and more. Interactive learning tools, including quizzes, self-assessments, infographics, and visual aids, offer engaging ways to deepen understanding and apply newfound knowledge to daily life.</a:t>
            </a:r>
          </a:p>
          <a:p>
            <a:pPr algn="l">
              <a:lnSpc>
                <a:spcPts val="1680"/>
              </a:lnSpc>
            </a:pPr>
          </a:p>
          <a:p>
            <a:pPr algn="l">
              <a:lnSpc>
                <a:spcPts val="1680"/>
              </a:lnSpc>
            </a:pPr>
          </a:p>
          <a:p>
            <a:pPr algn="l">
              <a:lnSpc>
                <a:spcPts val="1680"/>
              </a:lnSpc>
            </a:pPr>
            <a:r>
              <a:rPr lang="en-US" sz="1200">
                <a:solidFill>
                  <a:srgbClr val="FFFFFF"/>
                </a:solidFill>
                <a:latin typeface="Open Sans"/>
              </a:rPr>
              <a:t>Regular updates ensure users stay abreast of the latest research findings, trends, and best practices in the ever-evolving field of healthcare. Personalized content suggestions cater to individual interests and health goals, fostering a tailored learning experience. Furthermore, the Educational Resources section fosters community engagement through discussion forums and live Q&amp;A sessions with experts, providing users with opportunities to connect, share insights, and seek guidance on their health journeys. Overall, it serves as an invaluable resource hub, empowering users to make informed decisions and take proactive steps towards better health and well-being.</a:t>
            </a:r>
          </a:p>
          <a:p>
            <a:pPr algn="l">
              <a:lnSpc>
                <a:spcPts val="168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0050914" y="1709413"/>
            <a:ext cx="3471104" cy="68681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0" r="-7909"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13822012" y="3962940"/>
            <a:ext cx="3471104" cy="6868175"/>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58351" t="0" r="-58351"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6242151" y="-544114"/>
            <a:ext cx="3471104" cy="6868175"/>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75115" t="0" r="-75115" b="0"/>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p:nvPr/>
        </p:nvGrpSpPr>
        <p:grpSpPr>
          <a:xfrm rot="0">
            <a:off x="1828563" y="3768711"/>
            <a:ext cx="1042538" cy="47625"/>
            <a:chOff x="0" y="0"/>
            <a:chExt cx="274578" cy="12543"/>
          </a:xfrm>
        </p:grpSpPr>
        <p:sp>
          <p:nvSpPr>
            <p:cNvPr name="Freeform 43" id="4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44" id="4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1828563" y="7267179"/>
            <a:ext cx="677751" cy="67775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47" id="4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48" id="48"/>
          <p:cNvGrpSpPr/>
          <p:nvPr/>
        </p:nvGrpSpPr>
        <p:grpSpPr>
          <a:xfrm rot="0">
            <a:off x="6040603" y="7267179"/>
            <a:ext cx="677751" cy="67775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E6">
                    <a:alpha val="100000"/>
                  </a:srgbClr>
                </a:gs>
                <a:gs pos="100000">
                  <a:srgbClr val="60057F">
                    <a:alpha val="100000"/>
                  </a:srgbClr>
                </a:gs>
              </a:gsLst>
              <a:lin ang="2700000"/>
            </a:gradFill>
          </p:spPr>
        </p:sp>
        <p:sp>
          <p:nvSpPr>
            <p:cNvPr name="TextBox 50" id="5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1" id="51"/>
          <p:cNvSpPr txBox="true"/>
          <p:nvPr/>
        </p:nvSpPr>
        <p:spPr>
          <a:xfrm rot="0">
            <a:off x="1011679" y="508149"/>
            <a:ext cx="1633768" cy="207645"/>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Bold"/>
              </a:rPr>
              <a:t>Healthio Company</a:t>
            </a:r>
          </a:p>
        </p:txBody>
      </p:sp>
      <p:sp>
        <p:nvSpPr>
          <p:cNvPr name="TextBox 52" id="52"/>
          <p:cNvSpPr txBox="true"/>
          <p:nvPr/>
        </p:nvSpPr>
        <p:spPr>
          <a:xfrm rot="0">
            <a:off x="15940842" y="508149"/>
            <a:ext cx="9784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Contact</a:t>
            </a:r>
          </a:p>
        </p:txBody>
      </p:sp>
      <p:sp>
        <p:nvSpPr>
          <p:cNvPr name="TextBox 53" id="53"/>
          <p:cNvSpPr txBox="true"/>
          <p:nvPr/>
        </p:nvSpPr>
        <p:spPr>
          <a:xfrm rot="0">
            <a:off x="14385046" y="508149"/>
            <a:ext cx="1060497"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About Us</a:t>
            </a:r>
          </a:p>
        </p:txBody>
      </p:sp>
      <p:sp>
        <p:nvSpPr>
          <p:cNvPr name="TextBox 54" id="54"/>
          <p:cNvSpPr txBox="true"/>
          <p:nvPr/>
        </p:nvSpPr>
        <p:spPr>
          <a:xfrm rot="0">
            <a:off x="13154289" y="508149"/>
            <a:ext cx="735456"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Service</a:t>
            </a:r>
          </a:p>
        </p:txBody>
      </p:sp>
      <p:sp>
        <p:nvSpPr>
          <p:cNvPr name="TextBox 55" id="55"/>
          <p:cNvSpPr txBox="true"/>
          <p:nvPr/>
        </p:nvSpPr>
        <p:spPr>
          <a:xfrm rot="0">
            <a:off x="11898530" y="508149"/>
            <a:ext cx="8097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Home</a:t>
            </a:r>
          </a:p>
        </p:txBody>
      </p:sp>
      <p:sp>
        <p:nvSpPr>
          <p:cNvPr name="TextBox 56" id="56"/>
          <p:cNvSpPr txBox="true"/>
          <p:nvPr/>
        </p:nvSpPr>
        <p:spPr>
          <a:xfrm rot="0">
            <a:off x="1828563" y="2116010"/>
            <a:ext cx="3080379" cy="1408027"/>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Healthio’s </a:t>
            </a:r>
          </a:p>
          <a:p>
            <a:pPr algn="l">
              <a:lnSpc>
                <a:spcPts val="5336"/>
              </a:lnSpc>
            </a:pPr>
            <a:r>
              <a:rPr lang="en-US" sz="4560">
                <a:solidFill>
                  <a:srgbClr val="FFFFFF"/>
                </a:solidFill>
                <a:latin typeface="Poppins Bold"/>
              </a:rPr>
              <a:t>Portfolio</a:t>
            </a:r>
          </a:p>
        </p:txBody>
      </p:sp>
      <p:sp>
        <p:nvSpPr>
          <p:cNvPr name="TextBox 57" id="57"/>
          <p:cNvSpPr txBox="true"/>
          <p:nvPr/>
        </p:nvSpPr>
        <p:spPr>
          <a:xfrm rot="0">
            <a:off x="1828563" y="4720888"/>
            <a:ext cx="2946574" cy="1455420"/>
          </a:xfrm>
          <a:prstGeom prst="rect">
            <a:avLst/>
          </a:prstGeom>
        </p:spPr>
        <p:txBody>
          <a:bodyPr anchor="t" rtlCol="false" tIns="0" lIns="0" bIns="0" rIns="0">
            <a:spAutoFit/>
          </a:bodyPr>
          <a:lstStyle/>
          <a:p>
            <a:pPr algn="l">
              <a:lnSpc>
                <a:spcPts val="1680"/>
              </a:lnSpc>
            </a:pPr>
            <a:r>
              <a:rPr lang="en-US" sz="1200">
                <a:solidFill>
                  <a:srgbClr val="FFFFFF"/>
                </a:solidFill>
                <a:latin typeface="Open Sans"/>
              </a:rPr>
              <a:t>Access all your health-related information in one place, including activity levels, nutrition intake, sleep patterns, and medical history, for a comprehensive overview of your well-being.</a:t>
            </a:r>
          </a:p>
          <a:p>
            <a:pPr algn="l">
              <a:lnSpc>
                <a:spcPts val="1680"/>
              </a:lnSpc>
              <a:spcBef>
                <a:spcPct val="0"/>
              </a:spcBef>
            </a:pPr>
          </a:p>
        </p:txBody>
      </p:sp>
      <p:sp>
        <p:nvSpPr>
          <p:cNvPr name="TextBox 58" id="58"/>
          <p:cNvSpPr txBox="true"/>
          <p:nvPr/>
        </p:nvSpPr>
        <p:spPr>
          <a:xfrm rot="0">
            <a:off x="2775851" y="7248129"/>
            <a:ext cx="2243577" cy="1455420"/>
          </a:xfrm>
          <a:prstGeom prst="rect">
            <a:avLst/>
          </a:prstGeom>
        </p:spPr>
        <p:txBody>
          <a:bodyPr anchor="t" rtlCol="false" tIns="0" lIns="0" bIns="0" rIns="0">
            <a:spAutoFit/>
          </a:bodyPr>
          <a:lstStyle/>
          <a:p>
            <a:pPr algn="l">
              <a:lnSpc>
                <a:spcPts val="1680"/>
              </a:lnSpc>
            </a:pPr>
            <a:r>
              <a:rPr lang="en-US" sz="1200">
                <a:solidFill>
                  <a:srgbClr val="FFFFFF"/>
                </a:solidFill>
                <a:latin typeface="Open Sans"/>
              </a:rPr>
              <a:t>Set personalized health goals and easily monitor your progress over time, with visual representations and automated reminders to help you stay on track.</a:t>
            </a:r>
          </a:p>
          <a:p>
            <a:pPr algn="l">
              <a:lnSpc>
                <a:spcPts val="1680"/>
              </a:lnSpc>
              <a:spcBef>
                <a:spcPct val="0"/>
              </a:spcBef>
            </a:pPr>
          </a:p>
        </p:txBody>
      </p:sp>
      <p:sp>
        <p:nvSpPr>
          <p:cNvPr name="TextBox 59" id="59"/>
          <p:cNvSpPr txBox="true"/>
          <p:nvPr/>
        </p:nvSpPr>
        <p:spPr>
          <a:xfrm rot="0">
            <a:off x="1919383" y="7443177"/>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60" id="60"/>
          <p:cNvSpPr txBox="true"/>
          <p:nvPr/>
        </p:nvSpPr>
        <p:spPr>
          <a:xfrm rot="0">
            <a:off x="6987891" y="7248129"/>
            <a:ext cx="2243577" cy="1455420"/>
          </a:xfrm>
          <a:prstGeom prst="rect">
            <a:avLst/>
          </a:prstGeom>
        </p:spPr>
        <p:txBody>
          <a:bodyPr anchor="t" rtlCol="false" tIns="0" lIns="0" bIns="0" rIns="0">
            <a:spAutoFit/>
          </a:bodyPr>
          <a:lstStyle/>
          <a:p>
            <a:pPr algn="l">
              <a:lnSpc>
                <a:spcPts val="1680"/>
              </a:lnSpc>
            </a:pPr>
            <a:r>
              <a:rPr lang="en-US" sz="1200">
                <a:solidFill>
                  <a:srgbClr val="FFFFFF"/>
                </a:solidFill>
                <a:latin typeface="Open Sans"/>
              </a:rPr>
              <a:t>Gain insights into your health trends and patterns through interactive charts and graphs, allowing for easy interpretation of your data and informed decision-making.</a:t>
            </a:r>
          </a:p>
          <a:p>
            <a:pPr algn="l">
              <a:lnSpc>
                <a:spcPts val="1680"/>
              </a:lnSpc>
              <a:spcBef>
                <a:spcPct val="0"/>
              </a:spcBef>
            </a:pPr>
          </a:p>
        </p:txBody>
      </p:sp>
      <p:sp>
        <p:nvSpPr>
          <p:cNvPr name="TextBox 61" id="61"/>
          <p:cNvSpPr txBox="true"/>
          <p:nvPr/>
        </p:nvSpPr>
        <p:spPr>
          <a:xfrm rot="0">
            <a:off x="6131423" y="7443177"/>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542520" y="3197687"/>
            <a:ext cx="2746731" cy="5434879"/>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7764" t="0" r="-162966"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4654413" y="1654434"/>
            <a:ext cx="2746731" cy="5434879"/>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34273" t="0" r="-34273"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7770635" y="3197687"/>
            <a:ext cx="2746731" cy="5434879"/>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96183" t="0" r="-89066" b="0"/>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a:grpSpLocks noChangeAspect="true"/>
          </p:cNvGrpSpPr>
          <p:nvPr/>
        </p:nvGrpSpPr>
        <p:grpSpPr>
          <a:xfrm rot="0">
            <a:off x="10882528" y="1654434"/>
            <a:ext cx="2746731" cy="5434879"/>
            <a:chOff x="0" y="0"/>
            <a:chExt cx="2620010" cy="5184140"/>
          </a:xfrm>
        </p:grpSpPr>
        <p:sp>
          <p:nvSpPr>
            <p:cNvPr name="Freeform 43" id="4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4" id="4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55297" t="0" r="-155297" b="0"/>
              </a:stretch>
            </a:blipFill>
          </p:spPr>
        </p:sp>
        <p:sp>
          <p:nvSpPr>
            <p:cNvPr name="Freeform 45" id="4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6" id="4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7" id="4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0" id="5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1" id="5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2" id="52"/>
          <p:cNvGrpSpPr>
            <a:grpSpLocks noChangeAspect="true"/>
          </p:cNvGrpSpPr>
          <p:nvPr/>
        </p:nvGrpSpPr>
        <p:grpSpPr>
          <a:xfrm rot="0">
            <a:off x="13998750" y="3197687"/>
            <a:ext cx="2746731" cy="5434879"/>
            <a:chOff x="0" y="0"/>
            <a:chExt cx="2620010" cy="5184140"/>
          </a:xfrm>
        </p:grpSpPr>
        <p:sp>
          <p:nvSpPr>
            <p:cNvPr name="Freeform 53" id="5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4" id="5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62270" t="0" r="-38459" b="0"/>
              </a:stretch>
            </a:blipFill>
          </p:spPr>
        </p:sp>
        <p:sp>
          <p:nvSpPr>
            <p:cNvPr name="Freeform 55" id="5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6" id="5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7" id="5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8" id="5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9" id="5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0" id="6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1" id="6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62" id="62"/>
          <p:cNvSpPr txBox="true"/>
          <p:nvPr/>
        </p:nvSpPr>
        <p:spPr>
          <a:xfrm rot="0">
            <a:off x="1011679" y="508149"/>
            <a:ext cx="1633768" cy="207645"/>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Bold"/>
              </a:rPr>
              <a:t>Healthio Company</a:t>
            </a:r>
          </a:p>
        </p:txBody>
      </p:sp>
      <p:sp>
        <p:nvSpPr>
          <p:cNvPr name="TextBox 63" id="63"/>
          <p:cNvSpPr txBox="true"/>
          <p:nvPr/>
        </p:nvSpPr>
        <p:spPr>
          <a:xfrm rot="0">
            <a:off x="15940842" y="508149"/>
            <a:ext cx="9784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Contact</a:t>
            </a:r>
          </a:p>
        </p:txBody>
      </p:sp>
      <p:sp>
        <p:nvSpPr>
          <p:cNvPr name="TextBox 64" id="64"/>
          <p:cNvSpPr txBox="true"/>
          <p:nvPr/>
        </p:nvSpPr>
        <p:spPr>
          <a:xfrm rot="0">
            <a:off x="14385046" y="508149"/>
            <a:ext cx="1060497"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About Us</a:t>
            </a:r>
          </a:p>
        </p:txBody>
      </p:sp>
      <p:sp>
        <p:nvSpPr>
          <p:cNvPr name="TextBox 65" id="65"/>
          <p:cNvSpPr txBox="true"/>
          <p:nvPr/>
        </p:nvSpPr>
        <p:spPr>
          <a:xfrm rot="0">
            <a:off x="13154289" y="508149"/>
            <a:ext cx="735456"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Service</a:t>
            </a:r>
          </a:p>
        </p:txBody>
      </p:sp>
      <p:sp>
        <p:nvSpPr>
          <p:cNvPr name="TextBox 66" id="66"/>
          <p:cNvSpPr txBox="true"/>
          <p:nvPr/>
        </p:nvSpPr>
        <p:spPr>
          <a:xfrm rot="0">
            <a:off x="11898530" y="508149"/>
            <a:ext cx="8097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Home</a:t>
            </a:r>
          </a:p>
        </p:txBody>
      </p:sp>
      <p:sp>
        <p:nvSpPr>
          <p:cNvPr name="TextBox 67" id="67"/>
          <p:cNvSpPr txBox="true"/>
          <p:nvPr/>
        </p:nvSpPr>
        <p:spPr>
          <a:xfrm rot="0">
            <a:off x="2046130" y="2366740"/>
            <a:ext cx="1739510" cy="36815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Portfolio 01</a:t>
            </a:r>
          </a:p>
        </p:txBody>
      </p:sp>
      <p:sp>
        <p:nvSpPr>
          <p:cNvPr name="TextBox 68" id="68"/>
          <p:cNvSpPr txBox="true"/>
          <p:nvPr/>
        </p:nvSpPr>
        <p:spPr>
          <a:xfrm rot="0">
            <a:off x="5158023" y="7485434"/>
            <a:ext cx="1739510" cy="36815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Portfolio 02</a:t>
            </a:r>
          </a:p>
        </p:txBody>
      </p:sp>
      <p:sp>
        <p:nvSpPr>
          <p:cNvPr name="TextBox 69" id="69"/>
          <p:cNvSpPr txBox="true"/>
          <p:nvPr/>
        </p:nvSpPr>
        <p:spPr>
          <a:xfrm rot="0">
            <a:off x="11433655" y="7485434"/>
            <a:ext cx="1739510" cy="36815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Portfolio 04</a:t>
            </a:r>
          </a:p>
        </p:txBody>
      </p:sp>
      <p:sp>
        <p:nvSpPr>
          <p:cNvPr name="TextBox 70" id="70"/>
          <p:cNvSpPr txBox="true"/>
          <p:nvPr/>
        </p:nvSpPr>
        <p:spPr>
          <a:xfrm rot="0">
            <a:off x="8274245" y="2366740"/>
            <a:ext cx="1739510" cy="36815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Portfolio 03</a:t>
            </a:r>
          </a:p>
        </p:txBody>
      </p:sp>
      <p:sp>
        <p:nvSpPr>
          <p:cNvPr name="TextBox 71" id="71"/>
          <p:cNvSpPr txBox="true"/>
          <p:nvPr/>
        </p:nvSpPr>
        <p:spPr>
          <a:xfrm rot="0">
            <a:off x="14502360" y="2366740"/>
            <a:ext cx="1739510" cy="36815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Portfolio 05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D0727">
                <a:alpha val="100000"/>
              </a:srgbClr>
            </a:gs>
            <a:gs pos="100000">
              <a:srgbClr val="0C082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00E6">
                    <a:alpha val="100000"/>
                  </a:srgbClr>
                </a:gs>
                <a:gs pos="100000">
                  <a:srgbClr val="60057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35713" y="414823"/>
            <a:ext cx="342616" cy="359616"/>
          </a:xfrm>
          <a:custGeom>
            <a:avLst/>
            <a:gdLst/>
            <a:ahLst/>
            <a:cxnLst/>
            <a:rect r="r" b="b" t="t" l="l"/>
            <a:pathLst>
              <a:path h="359616" w="342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53377" y="7727913"/>
            <a:ext cx="290192" cy="1530387"/>
            <a:chOff x="0" y="0"/>
            <a:chExt cx="294878" cy="1555103"/>
          </a:xfrm>
        </p:grpSpPr>
        <p:sp>
          <p:nvSpPr>
            <p:cNvPr name="Freeform 10" id="10"/>
            <p:cNvSpPr/>
            <p:nvPr/>
          </p:nvSpPr>
          <p:spPr>
            <a:xfrm flipH="false" flipV="false" rot="0">
              <a:off x="0" y="0"/>
              <a:ext cx="294878" cy="1555103"/>
            </a:xfrm>
            <a:custGeom>
              <a:avLst/>
              <a:gdLst/>
              <a:ahLst/>
              <a:cxnLst/>
              <a:rect r="r" b="b" t="t" l="l"/>
              <a:pathLst>
                <a:path h="1555103" w="294878">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true">
              <a:gsLst>
                <a:gs pos="0">
                  <a:srgbClr val="FF00E6">
                    <a:alpha val="100000"/>
                  </a:srgbClr>
                </a:gs>
                <a:gs pos="100000">
                  <a:srgbClr val="60057F">
                    <a:alpha val="100000"/>
                  </a:srgbClr>
                </a:gs>
              </a:gsLst>
              <a:lin ang="2700000"/>
            </a:gradFill>
          </p:spPr>
        </p:sp>
        <p:sp>
          <p:nvSpPr>
            <p:cNvPr name="TextBox 11" id="11"/>
            <p:cNvSpPr txBox="true"/>
            <p:nvPr/>
          </p:nvSpPr>
          <p:spPr>
            <a:xfrm>
              <a:off x="0" y="-38100"/>
              <a:ext cx="294878" cy="159320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6924629"/>
            <a:ext cx="15445542" cy="3362371"/>
            <a:chOff x="0" y="0"/>
            <a:chExt cx="4067962" cy="885563"/>
          </a:xfrm>
        </p:grpSpPr>
        <p:sp>
          <p:nvSpPr>
            <p:cNvPr name="Freeform 13" id="13"/>
            <p:cNvSpPr/>
            <p:nvPr/>
          </p:nvSpPr>
          <p:spPr>
            <a:xfrm flipH="false" flipV="false" rot="0">
              <a:off x="0" y="0"/>
              <a:ext cx="4067962" cy="885563"/>
            </a:xfrm>
            <a:custGeom>
              <a:avLst/>
              <a:gdLst/>
              <a:ahLst/>
              <a:cxnLst/>
              <a:rect r="r" b="b" t="t" l="l"/>
              <a:pathLst>
                <a:path h="885563" w="4067962">
                  <a:moveTo>
                    <a:pt x="0" y="0"/>
                  </a:moveTo>
                  <a:lnTo>
                    <a:pt x="4067962" y="0"/>
                  </a:lnTo>
                  <a:lnTo>
                    <a:pt x="4067962" y="885563"/>
                  </a:lnTo>
                  <a:lnTo>
                    <a:pt x="0" y="885563"/>
                  </a:lnTo>
                  <a:close/>
                </a:path>
              </a:pathLst>
            </a:custGeom>
            <a:gradFill rotWithShape="true">
              <a:gsLst>
                <a:gs pos="0">
                  <a:srgbClr val="FF00E6">
                    <a:alpha val="100000"/>
                  </a:srgbClr>
                </a:gs>
                <a:gs pos="100000">
                  <a:srgbClr val="60057F">
                    <a:alpha val="100000"/>
                  </a:srgbClr>
                </a:gs>
              </a:gsLst>
              <a:lin ang="2700000"/>
            </a:gradFill>
          </p:spPr>
        </p:sp>
        <p:sp>
          <p:nvSpPr>
            <p:cNvPr name="TextBox 14" id="14"/>
            <p:cNvSpPr txBox="true"/>
            <p:nvPr/>
          </p:nvSpPr>
          <p:spPr>
            <a:xfrm>
              <a:off x="0" y="-38100"/>
              <a:ext cx="4067962" cy="923663"/>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9144000" y="1668157"/>
            <a:ext cx="3512804" cy="6950686"/>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2032" t="0" r="-219336"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0">
            <a:off x="11881452" y="2912156"/>
            <a:ext cx="2884100" cy="5706687"/>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90476" t="0" r="-177918"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5" id="35"/>
          <p:cNvGrpSpPr>
            <a:grpSpLocks noChangeAspect="true"/>
          </p:cNvGrpSpPr>
          <p:nvPr/>
        </p:nvGrpSpPr>
        <p:grpSpPr>
          <a:xfrm rot="0">
            <a:off x="14137229" y="3736276"/>
            <a:ext cx="2467598" cy="4882567"/>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03888" t="0" r="-21165"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5" id="45"/>
          <p:cNvGrpSpPr/>
          <p:nvPr/>
        </p:nvGrpSpPr>
        <p:grpSpPr>
          <a:xfrm rot="0">
            <a:off x="2118478" y="3178751"/>
            <a:ext cx="1042538" cy="47625"/>
            <a:chOff x="0" y="0"/>
            <a:chExt cx="274578" cy="12543"/>
          </a:xfrm>
        </p:grpSpPr>
        <p:sp>
          <p:nvSpPr>
            <p:cNvPr name="Freeform 46" id="4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true">
              <a:gsLst>
                <a:gs pos="0">
                  <a:srgbClr val="FF00E6">
                    <a:alpha val="100000"/>
                  </a:srgbClr>
                </a:gs>
                <a:gs pos="100000">
                  <a:srgbClr val="60057F">
                    <a:alpha val="100000"/>
                  </a:srgbClr>
                </a:gs>
              </a:gsLst>
              <a:lin ang="2700000"/>
            </a:gradFill>
          </p:spPr>
        </p:sp>
        <p:sp>
          <p:nvSpPr>
            <p:cNvPr name="TextBox 47" id="4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48" id="48"/>
          <p:cNvSpPr/>
          <p:nvPr/>
        </p:nvSpPr>
        <p:spPr>
          <a:xfrm flipH="false" flipV="false" rot="0">
            <a:off x="2118478" y="3932601"/>
            <a:ext cx="300729" cy="300729"/>
          </a:xfrm>
          <a:custGeom>
            <a:avLst/>
            <a:gdLst/>
            <a:ahLst/>
            <a:cxnLst/>
            <a:rect r="r" b="b" t="t" l="l"/>
            <a:pathLst>
              <a:path h="300729" w="300729">
                <a:moveTo>
                  <a:pt x="0" y="0"/>
                </a:moveTo>
                <a:lnTo>
                  <a:pt x="300728" y="0"/>
                </a:lnTo>
                <a:lnTo>
                  <a:pt x="300728" y="300729"/>
                </a:lnTo>
                <a:lnTo>
                  <a:pt x="0" y="3007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9" id="49"/>
          <p:cNvSpPr/>
          <p:nvPr/>
        </p:nvSpPr>
        <p:spPr>
          <a:xfrm flipH="false" flipV="false" rot="0">
            <a:off x="2118478" y="4534185"/>
            <a:ext cx="300729" cy="300729"/>
          </a:xfrm>
          <a:custGeom>
            <a:avLst/>
            <a:gdLst/>
            <a:ahLst/>
            <a:cxnLst/>
            <a:rect r="r" b="b" t="t" l="l"/>
            <a:pathLst>
              <a:path h="300729" w="300729">
                <a:moveTo>
                  <a:pt x="0" y="0"/>
                </a:moveTo>
                <a:lnTo>
                  <a:pt x="300728" y="0"/>
                </a:lnTo>
                <a:lnTo>
                  <a:pt x="300728" y="300729"/>
                </a:lnTo>
                <a:lnTo>
                  <a:pt x="0" y="3007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0" id="50"/>
          <p:cNvSpPr/>
          <p:nvPr/>
        </p:nvSpPr>
        <p:spPr>
          <a:xfrm flipH="false" flipV="false" rot="0">
            <a:off x="2118478" y="5132547"/>
            <a:ext cx="300729" cy="300729"/>
          </a:xfrm>
          <a:custGeom>
            <a:avLst/>
            <a:gdLst/>
            <a:ahLst/>
            <a:cxnLst/>
            <a:rect r="r" b="b" t="t" l="l"/>
            <a:pathLst>
              <a:path h="300729" w="300729">
                <a:moveTo>
                  <a:pt x="0" y="0"/>
                </a:moveTo>
                <a:lnTo>
                  <a:pt x="300728" y="0"/>
                </a:lnTo>
                <a:lnTo>
                  <a:pt x="300728" y="300728"/>
                </a:lnTo>
                <a:lnTo>
                  <a:pt x="0" y="3007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1" id="51"/>
          <p:cNvSpPr/>
          <p:nvPr/>
        </p:nvSpPr>
        <p:spPr>
          <a:xfrm flipH="false" flipV="false" rot="0">
            <a:off x="2118478" y="5728550"/>
            <a:ext cx="300729" cy="300729"/>
          </a:xfrm>
          <a:custGeom>
            <a:avLst/>
            <a:gdLst/>
            <a:ahLst/>
            <a:cxnLst/>
            <a:rect r="r" b="b" t="t" l="l"/>
            <a:pathLst>
              <a:path h="300729" w="300729">
                <a:moveTo>
                  <a:pt x="0" y="0"/>
                </a:moveTo>
                <a:lnTo>
                  <a:pt x="300728" y="0"/>
                </a:lnTo>
                <a:lnTo>
                  <a:pt x="300728" y="300729"/>
                </a:lnTo>
                <a:lnTo>
                  <a:pt x="0" y="3007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52" id="52"/>
          <p:cNvSpPr txBox="true"/>
          <p:nvPr/>
        </p:nvSpPr>
        <p:spPr>
          <a:xfrm rot="0">
            <a:off x="1011679" y="508149"/>
            <a:ext cx="1633768" cy="207645"/>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Bold"/>
              </a:rPr>
              <a:t>Healthio Company</a:t>
            </a:r>
          </a:p>
        </p:txBody>
      </p:sp>
      <p:sp>
        <p:nvSpPr>
          <p:cNvPr name="TextBox 53" id="53"/>
          <p:cNvSpPr txBox="true"/>
          <p:nvPr/>
        </p:nvSpPr>
        <p:spPr>
          <a:xfrm rot="0">
            <a:off x="15940842" y="508149"/>
            <a:ext cx="9784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Contact</a:t>
            </a:r>
          </a:p>
        </p:txBody>
      </p:sp>
      <p:sp>
        <p:nvSpPr>
          <p:cNvPr name="TextBox 54" id="54"/>
          <p:cNvSpPr txBox="true"/>
          <p:nvPr/>
        </p:nvSpPr>
        <p:spPr>
          <a:xfrm rot="0">
            <a:off x="14385046" y="508149"/>
            <a:ext cx="1060497"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About Us</a:t>
            </a:r>
          </a:p>
        </p:txBody>
      </p:sp>
      <p:sp>
        <p:nvSpPr>
          <p:cNvPr name="TextBox 55" id="55"/>
          <p:cNvSpPr txBox="true"/>
          <p:nvPr/>
        </p:nvSpPr>
        <p:spPr>
          <a:xfrm rot="0">
            <a:off x="13154289" y="508149"/>
            <a:ext cx="735456"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Service</a:t>
            </a:r>
          </a:p>
        </p:txBody>
      </p:sp>
      <p:sp>
        <p:nvSpPr>
          <p:cNvPr name="TextBox 56" id="56"/>
          <p:cNvSpPr txBox="true"/>
          <p:nvPr/>
        </p:nvSpPr>
        <p:spPr>
          <a:xfrm rot="0">
            <a:off x="11898530" y="508149"/>
            <a:ext cx="809760" cy="20749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Poppins"/>
              </a:rPr>
              <a:t>Home</a:t>
            </a:r>
          </a:p>
        </p:txBody>
      </p:sp>
      <p:sp>
        <p:nvSpPr>
          <p:cNvPr name="TextBox 57" id="57"/>
          <p:cNvSpPr txBox="true"/>
          <p:nvPr/>
        </p:nvSpPr>
        <p:spPr>
          <a:xfrm rot="0">
            <a:off x="2118478" y="2126125"/>
            <a:ext cx="4857337" cy="731752"/>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Contact Us!</a:t>
            </a:r>
          </a:p>
        </p:txBody>
      </p:sp>
      <p:sp>
        <p:nvSpPr>
          <p:cNvPr name="TextBox 58" id="58"/>
          <p:cNvSpPr txBox="true"/>
          <p:nvPr/>
        </p:nvSpPr>
        <p:spPr>
          <a:xfrm rot="0">
            <a:off x="2663836" y="3934063"/>
            <a:ext cx="2990464" cy="269230"/>
          </a:xfrm>
          <a:prstGeom prst="rect">
            <a:avLst/>
          </a:prstGeom>
        </p:spPr>
        <p:txBody>
          <a:bodyPr anchor="t" rtlCol="false" tIns="0" lIns="0" bIns="0" rIns="0">
            <a:spAutoFit/>
          </a:bodyPr>
          <a:lstStyle/>
          <a:p>
            <a:pPr algn="l">
              <a:lnSpc>
                <a:spcPts val="2235"/>
              </a:lnSpc>
              <a:spcBef>
                <a:spcPct val="0"/>
              </a:spcBef>
            </a:pPr>
            <a:r>
              <a:rPr lang="en-US" sz="1596">
                <a:solidFill>
                  <a:srgbClr val="FFFFFF"/>
                </a:solidFill>
                <a:latin typeface="Open Sans"/>
              </a:rPr>
              <a:t>+123-456-7890</a:t>
            </a:r>
          </a:p>
        </p:txBody>
      </p:sp>
      <p:sp>
        <p:nvSpPr>
          <p:cNvPr name="TextBox 59" id="59"/>
          <p:cNvSpPr txBox="true"/>
          <p:nvPr/>
        </p:nvSpPr>
        <p:spPr>
          <a:xfrm rot="0">
            <a:off x="2663836" y="4535647"/>
            <a:ext cx="2990464" cy="269349"/>
          </a:xfrm>
          <a:prstGeom prst="rect">
            <a:avLst/>
          </a:prstGeom>
        </p:spPr>
        <p:txBody>
          <a:bodyPr anchor="t" rtlCol="false" tIns="0" lIns="0" bIns="0" rIns="0">
            <a:spAutoFit/>
          </a:bodyPr>
          <a:lstStyle/>
          <a:p>
            <a:pPr algn="l">
              <a:lnSpc>
                <a:spcPts val="2235"/>
              </a:lnSpc>
              <a:spcBef>
                <a:spcPct val="0"/>
              </a:spcBef>
            </a:pPr>
            <a:r>
              <a:rPr lang="en-US" sz="1596">
                <a:solidFill>
                  <a:srgbClr val="FFFFFF"/>
                </a:solidFill>
                <a:latin typeface="Open Sans"/>
              </a:rPr>
              <a:t>www.healthio.com</a:t>
            </a:r>
          </a:p>
        </p:txBody>
      </p:sp>
      <p:sp>
        <p:nvSpPr>
          <p:cNvPr name="TextBox 60" id="60"/>
          <p:cNvSpPr txBox="true"/>
          <p:nvPr/>
        </p:nvSpPr>
        <p:spPr>
          <a:xfrm rot="0">
            <a:off x="2663836" y="5139748"/>
            <a:ext cx="2990464" cy="269349"/>
          </a:xfrm>
          <a:prstGeom prst="rect">
            <a:avLst/>
          </a:prstGeom>
        </p:spPr>
        <p:txBody>
          <a:bodyPr anchor="t" rtlCol="false" tIns="0" lIns="0" bIns="0" rIns="0">
            <a:spAutoFit/>
          </a:bodyPr>
          <a:lstStyle/>
          <a:p>
            <a:pPr algn="l">
              <a:lnSpc>
                <a:spcPts val="2235"/>
              </a:lnSpc>
              <a:spcBef>
                <a:spcPct val="0"/>
              </a:spcBef>
            </a:pPr>
            <a:r>
              <a:rPr lang="en-US" sz="1596">
                <a:solidFill>
                  <a:srgbClr val="FFFFFF"/>
                </a:solidFill>
                <a:latin typeface="Open Sans"/>
              </a:rPr>
              <a:t>healthio@gmail.com</a:t>
            </a:r>
          </a:p>
        </p:txBody>
      </p:sp>
      <p:sp>
        <p:nvSpPr>
          <p:cNvPr name="TextBox 61" id="61"/>
          <p:cNvSpPr txBox="true"/>
          <p:nvPr/>
        </p:nvSpPr>
        <p:spPr>
          <a:xfrm rot="0">
            <a:off x="2663836" y="5745219"/>
            <a:ext cx="4055982" cy="269230"/>
          </a:xfrm>
          <a:prstGeom prst="rect">
            <a:avLst/>
          </a:prstGeom>
        </p:spPr>
        <p:txBody>
          <a:bodyPr anchor="t" rtlCol="false" tIns="0" lIns="0" bIns="0" rIns="0">
            <a:spAutoFit/>
          </a:bodyPr>
          <a:lstStyle/>
          <a:p>
            <a:pPr algn="l">
              <a:lnSpc>
                <a:spcPts val="2235"/>
              </a:lnSpc>
              <a:spcBef>
                <a:spcPct val="0"/>
              </a:spcBef>
            </a:pPr>
            <a:r>
              <a:rPr lang="en-US" sz="1596">
                <a:solidFill>
                  <a:srgbClr val="FFFFFF"/>
                </a:solidFill>
                <a:latin typeface="Open Sans"/>
              </a:rPr>
              <a:t>123 Anywhere ST., Any City, ST 12345</a:t>
            </a:r>
          </a:p>
        </p:txBody>
      </p:sp>
      <p:sp>
        <p:nvSpPr>
          <p:cNvPr name="TextBox 62" id="62"/>
          <p:cNvSpPr txBox="true"/>
          <p:nvPr/>
        </p:nvSpPr>
        <p:spPr>
          <a:xfrm rot="0">
            <a:off x="2118478" y="7667579"/>
            <a:ext cx="5767244" cy="1036320"/>
          </a:xfrm>
          <a:prstGeom prst="rect">
            <a:avLst/>
          </a:prstGeom>
        </p:spPr>
        <p:txBody>
          <a:bodyPr anchor="t" rtlCol="false" tIns="0" lIns="0" bIns="0" rIns="0">
            <a:spAutoFit/>
          </a:bodyPr>
          <a:lstStyle/>
          <a:p>
            <a:pPr algn="l" marL="259082" indent="-129541" lvl="1">
              <a:lnSpc>
                <a:spcPts val="1680"/>
              </a:lnSpc>
              <a:buAutoNum type="arabicPeriod" startAt="1"/>
            </a:pPr>
            <a:r>
              <a:rPr lang="en-US" sz="1200">
                <a:solidFill>
                  <a:srgbClr val="FFFFFF"/>
                </a:solidFill>
                <a:latin typeface="Open Sans"/>
              </a:rPr>
              <a:t>Need assistance or have a query? Reach out to us anytime!</a:t>
            </a:r>
          </a:p>
          <a:p>
            <a:pPr algn="l" marL="259082" indent="-129541" lvl="1">
              <a:lnSpc>
                <a:spcPts val="1680"/>
              </a:lnSpc>
              <a:buAutoNum type="arabicPeriod" startAt="1"/>
            </a:pPr>
            <a:r>
              <a:rPr lang="en-US" sz="1200">
                <a:solidFill>
                  <a:srgbClr val="FFFFFF"/>
                </a:solidFill>
                <a:latin typeface="Open Sans"/>
              </a:rPr>
              <a:t>Have questions? We're here to help! Contact us for prompt assistance.</a:t>
            </a:r>
          </a:p>
          <a:p>
            <a:pPr algn="l" marL="259082" indent="-129541" lvl="1">
              <a:lnSpc>
                <a:spcPts val="1680"/>
              </a:lnSpc>
              <a:buAutoNum type="arabicPeriod" startAt="1"/>
            </a:pPr>
            <a:r>
              <a:rPr lang="en-US" sz="1200">
                <a:solidFill>
                  <a:srgbClr val="FFFFFF"/>
                </a:solidFill>
                <a:latin typeface="Open Sans"/>
              </a:rPr>
              <a:t>Get in touch with our support team for personalized assistance and quick solutions.</a:t>
            </a:r>
          </a:p>
          <a:p>
            <a:pPr algn="l">
              <a:lnSpc>
                <a:spcPts val="168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DAGGVZxBvK0</dc:identifier>
  <dcterms:modified xsi:type="dcterms:W3CDTF">2011-08-01T06:04:30Z</dcterms:modified>
  <cp:revision>1</cp:revision>
  <dc:title>Purple Pink Gradient Mobile Application Presentation</dc:title>
</cp:coreProperties>
</file>